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80" r:id="rId2"/>
    <p:sldId id="281" r:id="rId3"/>
    <p:sldId id="282" r:id="rId4"/>
    <p:sldId id="283" r:id="rId5"/>
    <p:sldId id="284" r:id="rId6"/>
    <p:sldId id="275" r:id="rId7"/>
    <p:sldId id="274" r:id="rId8"/>
    <p:sldId id="276" r:id="rId9"/>
    <p:sldId id="277" r:id="rId10"/>
    <p:sldId id="279"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7229D3-D6E6-46BD-80DC-D19376CE169B}">
  <a:tblStyle styleId="{737229D3-D6E6-46BD-80DC-D19376CE169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57FA550-50C0-4B63-96A7-7AD2D0C3598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9393" autoAdjust="0"/>
  </p:normalViewPr>
  <p:slideViewPr>
    <p:cSldViewPr snapToGrid="0">
      <p:cViewPr varScale="1">
        <p:scale>
          <a:sx n="89" d="100"/>
          <a:sy n="89" d="100"/>
        </p:scale>
        <p:origin x="1320" y="77"/>
      </p:cViewPr>
      <p:guideLst>
        <p:guide orient="horz" pos="1620"/>
        <p:guide pos="2880"/>
      </p:guideLst>
    </p:cSldViewPr>
  </p:slideViewPr>
  <p:notesTextViewPr>
    <p:cViewPr>
      <p:scale>
        <a:sx n="1" d="1"/>
        <a:sy n="1" d="1"/>
      </p:scale>
      <p:origin x="0" y="0"/>
    </p:cViewPr>
  </p:notesTextViewPr>
  <p:sorterViewPr>
    <p:cViewPr>
      <p:scale>
        <a:sx n="100" d="100"/>
        <a:sy n="100" d="100"/>
      </p:scale>
      <p:origin x="0" y="-196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03bf41bf3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03bf41bf3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1b7963d2a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1b7963d2a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03bf41bf3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03bf41bf3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03bf41bf3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03bf41bf3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58E9-ECC9-C931-FC0D-CB777A80216F}"/>
              </a:ext>
            </a:extLst>
          </p:cNvPr>
          <p:cNvSpPr>
            <a:spLocks noGrp="1"/>
          </p:cNvSpPr>
          <p:nvPr>
            <p:ph type="title"/>
          </p:nvPr>
        </p:nvSpPr>
        <p:spPr/>
        <p:txBody>
          <a:bodyPr>
            <a:normAutofit fontScale="90000"/>
          </a:bodyPr>
          <a:lstStyle/>
          <a:p>
            <a:r>
              <a:rPr lang="en-US" dirty="0"/>
              <a:t>Experimental Results</a:t>
            </a:r>
            <a:endParaRPr lang="en-IN" dirty="0"/>
          </a:p>
        </p:txBody>
      </p:sp>
      <p:sp>
        <p:nvSpPr>
          <p:cNvPr id="3" name="Text Placeholder 2">
            <a:extLst>
              <a:ext uri="{FF2B5EF4-FFF2-40B4-BE49-F238E27FC236}">
                <a16:creationId xmlns:a16="http://schemas.microsoft.com/office/drawing/2014/main" id="{70AF50DA-4F3A-06A4-6FF2-D10FCFA522E0}"/>
              </a:ext>
            </a:extLst>
          </p:cNvPr>
          <p:cNvSpPr>
            <a:spLocks noGrp="1"/>
          </p:cNvSpPr>
          <p:nvPr>
            <p:ph type="body" idx="1"/>
          </p:nvPr>
        </p:nvSpPr>
        <p:spPr>
          <a:xfrm>
            <a:off x="311700" y="1229875"/>
            <a:ext cx="5124300" cy="3644050"/>
          </a:xfrm>
        </p:spPr>
        <p:txBody>
          <a:bodyPr>
            <a:normAutofit fontScale="92500" lnSpcReduction="10000"/>
          </a:bodyPr>
          <a:lstStyle/>
          <a:p>
            <a:pPr algn="just"/>
            <a:r>
              <a:rPr lang="en-US" sz="1800" dirty="0">
                <a:solidFill>
                  <a:srgbClr val="000000"/>
                </a:solidFill>
                <a:effectLst/>
                <a:latin typeface="Times New Roman" panose="02020603050405020304" pitchFamily="18" charset="0"/>
                <a:ea typeface="Times New Roman" panose="02020603050405020304" pitchFamily="18" charset="0"/>
              </a:rPr>
              <a:t>We have computed the algorithms and implemented it in our unreal engine environment using blueprints and C++ compatibility with unreal engine. And got the following results.</a:t>
            </a:r>
          </a:p>
          <a:p>
            <a:pPr algn="just"/>
            <a:endParaRPr lang="en-US" sz="1800" dirty="0">
              <a:solidFill>
                <a:srgbClr val="000000"/>
              </a:solidFill>
              <a:effectLst/>
              <a:latin typeface="Times New Roman" panose="02020603050405020304" pitchFamily="18" charset="0"/>
              <a:ea typeface="Times New Roman" panose="02020603050405020304" pitchFamily="18" charset="0"/>
            </a:endParaRPr>
          </a:p>
          <a:p>
            <a:pPr marL="114300" indent="0" algn="just">
              <a:buNone/>
            </a:pPr>
            <a:r>
              <a:rPr lang="en-US" sz="1800" dirty="0">
                <a:solidFill>
                  <a:srgbClr val="000000"/>
                </a:solidFill>
                <a:effectLst/>
                <a:latin typeface="Times New Roman" panose="02020603050405020304" pitchFamily="18" charset="0"/>
                <a:ea typeface="Times New Roman" panose="02020603050405020304" pitchFamily="18" charset="0"/>
              </a:rPr>
              <a:t>For the given Scenario the entire grid area is navigation mesh where the green box is the start node the orange box is the end node or the pawn, the grey nodes are obstacles. As you can see the start and end objects do fall under different nodes in navigation mesh. The derived path from different algorithms will be shown in blue in the upcoming diagrams.</a:t>
            </a:r>
            <a:endParaRPr lang="en-IN" sz="1800" dirty="0">
              <a:effectLst/>
              <a:latin typeface="Times New Roman" panose="02020603050405020304" pitchFamily="18" charset="0"/>
              <a:ea typeface="SimSun" panose="02010600030101010101" pitchFamily="2" charset="-122"/>
            </a:endParaRPr>
          </a:p>
          <a:p>
            <a:pPr marL="114300" indent="0" algn="just">
              <a:buNone/>
            </a:pPr>
            <a:endParaRPr lang="en-IN" dirty="0"/>
          </a:p>
        </p:txBody>
      </p:sp>
      <p:graphicFrame>
        <p:nvGraphicFramePr>
          <p:cNvPr id="10" name="Table 4">
            <a:extLst>
              <a:ext uri="{FF2B5EF4-FFF2-40B4-BE49-F238E27FC236}">
                <a16:creationId xmlns:a16="http://schemas.microsoft.com/office/drawing/2014/main" id="{CACFD6AF-E660-009D-51B5-CF27F358FB17}"/>
              </a:ext>
            </a:extLst>
          </p:cNvPr>
          <p:cNvGraphicFramePr>
            <a:graphicFrameLocks noGrp="1"/>
          </p:cNvGraphicFramePr>
          <p:nvPr>
            <p:extLst>
              <p:ext uri="{D42A27DB-BD31-4B8C-83A1-F6EECF244321}">
                <p14:modId xmlns:p14="http://schemas.microsoft.com/office/powerpoint/2010/main" val="3065914403"/>
              </p:ext>
            </p:extLst>
          </p:nvPr>
        </p:nvGraphicFramePr>
        <p:xfrm>
          <a:off x="5436000" y="0"/>
          <a:ext cx="3708000" cy="3708400"/>
        </p:xfrm>
        <a:graphic>
          <a:graphicData uri="http://schemas.openxmlformats.org/drawingml/2006/table">
            <a:tbl>
              <a:tblPr bandRow="1"/>
              <a:tblGrid>
                <a:gridCol w="370800">
                  <a:extLst>
                    <a:ext uri="{9D8B030D-6E8A-4147-A177-3AD203B41FA5}">
                      <a16:colId xmlns:a16="http://schemas.microsoft.com/office/drawing/2014/main" val="2009620874"/>
                    </a:ext>
                  </a:extLst>
                </a:gridCol>
                <a:gridCol w="370800">
                  <a:extLst>
                    <a:ext uri="{9D8B030D-6E8A-4147-A177-3AD203B41FA5}">
                      <a16:colId xmlns:a16="http://schemas.microsoft.com/office/drawing/2014/main" val="3920102232"/>
                    </a:ext>
                  </a:extLst>
                </a:gridCol>
                <a:gridCol w="370800">
                  <a:extLst>
                    <a:ext uri="{9D8B030D-6E8A-4147-A177-3AD203B41FA5}">
                      <a16:colId xmlns:a16="http://schemas.microsoft.com/office/drawing/2014/main" val="402622803"/>
                    </a:ext>
                  </a:extLst>
                </a:gridCol>
                <a:gridCol w="370800">
                  <a:extLst>
                    <a:ext uri="{9D8B030D-6E8A-4147-A177-3AD203B41FA5}">
                      <a16:colId xmlns:a16="http://schemas.microsoft.com/office/drawing/2014/main" val="930354550"/>
                    </a:ext>
                  </a:extLst>
                </a:gridCol>
                <a:gridCol w="370800">
                  <a:extLst>
                    <a:ext uri="{9D8B030D-6E8A-4147-A177-3AD203B41FA5}">
                      <a16:colId xmlns:a16="http://schemas.microsoft.com/office/drawing/2014/main" val="901996109"/>
                    </a:ext>
                  </a:extLst>
                </a:gridCol>
                <a:gridCol w="370800">
                  <a:extLst>
                    <a:ext uri="{9D8B030D-6E8A-4147-A177-3AD203B41FA5}">
                      <a16:colId xmlns:a16="http://schemas.microsoft.com/office/drawing/2014/main" val="923762187"/>
                    </a:ext>
                  </a:extLst>
                </a:gridCol>
                <a:gridCol w="370800">
                  <a:extLst>
                    <a:ext uri="{9D8B030D-6E8A-4147-A177-3AD203B41FA5}">
                      <a16:colId xmlns:a16="http://schemas.microsoft.com/office/drawing/2014/main" val="1226225649"/>
                    </a:ext>
                  </a:extLst>
                </a:gridCol>
                <a:gridCol w="370800">
                  <a:extLst>
                    <a:ext uri="{9D8B030D-6E8A-4147-A177-3AD203B41FA5}">
                      <a16:colId xmlns:a16="http://schemas.microsoft.com/office/drawing/2014/main" val="2177547785"/>
                    </a:ext>
                  </a:extLst>
                </a:gridCol>
                <a:gridCol w="370800">
                  <a:extLst>
                    <a:ext uri="{9D8B030D-6E8A-4147-A177-3AD203B41FA5}">
                      <a16:colId xmlns:a16="http://schemas.microsoft.com/office/drawing/2014/main" val="2631995994"/>
                    </a:ext>
                  </a:extLst>
                </a:gridCol>
                <a:gridCol w="370800">
                  <a:extLst>
                    <a:ext uri="{9D8B030D-6E8A-4147-A177-3AD203B41FA5}">
                      <a16:colId xmlns:a16="http://schemas.microsoft.com/office/drawing/2014/main" val="1486270568"/>
                    </a:ext>
                  </a:extLst>
                </a:gridCol>
              </a:tblGrid>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71329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89822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2241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280650"/>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948633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299987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675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01601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07465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090148"/>
                  </a:ext>
                </a:extLst>
              </a:tr>
            </a:tbl>
          </a:graphicData>
        </a:graphic>
      </p:graphicFrame>
      <p:sp>
        <p:nvSpPr>
          <p:cNvPr id="11" name="Rectangle 10">
            <a:extLst>
              <a:ext uri="{FF2B5EF4-FFF2-40B4-BE49-F238E27FC236}">
                <a16:creationId xmlns:a16="http://schemas.microsoft.com/office/drawing/2014/main" id="{A260AB61-9EC1-956E-9565-93ADFF13853D}"/>
              </a:ext>
            </a:extLst>
          </p:cNvPr>
          <p:cNvSpPr/>
          <p:nvPr/>
        </p:nvSpPr>
        <p:spPr>
          <a:xfrm>
            <a:off x="8237939" y="1235077"/>
            <a:ext cx="371475" cy="352425"/>
          </a:xfrm>
          <a:prstGeom prst="rect">
            <a:avLst/>
          </a:prstGeom>
          <a:solidFill>
            <a:srgbClr val="ED7D31">
              <a:alpha val="50000"/>
            </a:srgbClr>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0A00020-49F5-B9AC-8643-9B648FEE1449}"/>
              </a:ext>
            </a:extLst>
          </p:cNvPr>
          <p:cNvSpPr/>
          <p:nvPr/>
        </p:nvSpPr>
        <p:spPr>
          <a:xfrm>
            <a:off x="5904314" y="1587502"/>
            <a:ext cx="371475" cy="352425"/>
          </a:xfrm>
          <a:prstGeom prst="rect">
            <a:avLst/>
          </a:prstGeom>
          <a:solidFill>
            <a:srgbClr val="70AD47">
              <a:alpha val="5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255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BE96-4370-E569-9C0E-0551A42E8A8D}"/>
              </a:ext>
            </a:extLst>
          </p:cNvPr>
          <p:cNvSpPr>
            <a:spLocks noGrp="1"/>
          </p:cNvSpPr>
          <p:nvPr>
            <p:ph type="title"/>
          </p:nvPr>
        </p:nvSpPr>
        <p:spPr/>
        <p:txBody>
          <a:bodyPr>
            <a:normAutofit fontScale="90000"/>
          </a:bodyPr>
          <a:lstStyle/>
          <a:p>
            <a:r>
              <a:rPr lang="en-IN" dirty="0"/>
              <a:t>Conclusion</a:t>
            </a:r>
          </a:p>
        </p:txBody>
      </p:sp>
      <p:sp>
        <p:nvSpPr>
          <p:cNvPr id="3" name="Text Placeholder 2">
            <a:extLst>
              <a:ext uri="{FF2B5EF4-FFF2-40B4-BE49-F238E27FC236}">
                <a16:creationId xmlns:a16="http://schemas.microsoft.com/office/drawing/2014/main" id="{B3320A90-AC4D-53B6-F38C-8B7E3758E809}"/>
              </a:ext>
            </a:extLst>
          </p:cNvPr>
          <p:cNvSpPr>
            <a:spLocks noGrp="1"/>
          </p:cNvSpPr>
          <p:nvPr>
            <p:ph type="body" idx="1"/>
          </p:nvPr>
        </p:nvSpPr>
        <p:spPr/>
        <p:txBody>
          <a:bodyPr/>
          <a:lstStyle/>
          <a:p>
            <a:pPr marL="114300" indent="0" algn="just">
              <a:buNone/>
            </a:pPr>
            <a:r>
              <a:rPr lang="en-US" sz="1800" dirty="0">
                <a:solidFill>
                  <a:srgbClr val="000000"/>
                </a:solidFill>
                <a:effectLst/>
                <a:latin typeface="Times New Roman" panose="02020603050405020304" pitchFamily="18" charset="0"/>
                <a:ea typeface="Times New Roman" panose="02020603050405020304" pitchFamily="18" charset="0"/>
              </a:rPr>
              <a:t>From the result got from the experiments we can compare our CentA* algorithm with different pathfinding algorithms Dijkstra’s Algorithm, Greedy Best-First and A* algorithm. The distance from the starting position is calculated using Dijkstra's Algorithm. The distance to the target location is estimated through avaricious Best-First Search. The total of the two distances is what A* is utilizing. And our algorithm is extending A* by providing it with more optimal start and end node.</a:t>
            </a:r>
            <a:endParaRPr lang="en-IN" sz="1800" dirty="0">
              <a:effectLst/>
              <a:latin typeface="Times New Roman" panose="02020603050405020304" pitchFamily="18" charset="0"/>
              <a:ea typeface="SimSun" panose="02010600030101010101" pitchFamily="2" charset="-122"/>
            </a:endParaRPr>
          </a:p>
          <a:p>
            <a:pPr marL="114300" indent="0" algn="just">
              <a:buNone/>
            </a:pPr>
            <a:endParaRPr lang="en-IN" dirty="0"/>
          </a:p>
        </p:txBody>
      </p:sp>
    </p:spTree>
    <p:extLst>
      <p:ext uri="{BB962C8B-B14F-4D97-AF65-F5344CB8AC3E}">
        <p14:creationId xmlns:p14="http://schemas.microsoft.com/office/powerpoint/2010/main" val="3762839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E71DD-4B76-10B8-B43D-C835E8075B58}"/>
              </a:ext>
            </a:extLst>
          </p:cNvPr>
          <p:cNvSpPr>
            <a:spLocks noGrp="1"/>
          </p:cNvSpPr>
          <p:nvPr>
            <p:ph type="title"/>
          </p:nvPr>
        </p:nvSpPr>
        <p:spPr/>
        <p:txBody>
          <a:bodyPr>
            <a:normAutofit fontScale="90000"/>
          </a:bodyPr>
          <a:lstStyle/>
          <a:p>
            <a:r>
              <a:rPr lang="en-US" dirty="0"/>
              <a:t>Path by Dijkstra’s Algorithm</a:t>
            </a:r>
            <a:endParaRPr lang="en-IN" dirty="0"/>
          </a:p>
        </p:txBody>
      </p:sp>
      <p:graphicFrame>
        <p:nvGraphicFramePr>
          <p:cNvPr id="10" name="Table 4">
            <a:extLst>
              <a:ext uri="{FF2B5EF4-FFF2-40B4-BE49-F238E27FC236}">
                <a16:creationId xmlns:a16="http://schemas.microsoft.com/office/drawing/2014/main" id="{BB43783E-B7BD-3969-EFB5-357AAE9B5716}"/>
              </a:ext>
            </a:extLst>
          </p:cNvPr>
          <p:cNvGraphicFramePr>
            <a:graphicFrameLocks noGrp="1"/>
          </p:cNvGraphicFramePr>
          <p:nvPr>
            <p:extLst>
              <p:ext uri="{D42A27DB-BD31-4B8C-83A1-F6EECF244321}">
                <p14:modId xmlns:p14="http://schemas.microsoft.com/office/powerpoint/2010/main" val="913984830"/>
              </p:ext>
            </p:extLst>
          </p:nvPr>
        </p:nvGraphicFramePr>
        <p:xfrm>
          <a:off x="2471948" y="1025100"/>
          <a:ext cx="3708000" cy="3708400"/>
        </p:xfrm>
        <a:graphic>
          <a:graphicData uri="http://schemas.openxmlformats.org/drawingml/2006/table">
            <a:tbl>
              <a:tblPr bandRow="1"/>
              <a:tblGrid>
                <a:gridCol w="370800">
                  <a:extLst>
                    <a:ext uri="{9D8B030D-6E8A-4147-A177-3AD203B41FA5}">
                      <a16:colId xmlns:a16="http://schemas.microsoft.com/office/drawing/2014/main" val="2009620874"/>
                    </a:ext>
                  </a:extLst>
                </a:gridCol>
                <a:gridCol w="370800">
                  <a:extLst>
                    <a:ext uri="{9D8B030D-6E8A-4147-A177-3AD203B41FA5}">
                      <a16:colId xmlns:a16="http://schemas.microsoft.com/office/drawing/2014/main" val="3920102232"/>
                    </a:ext>
                  </a:extLst>
                </a:gridCol>
                <a:gridCol w="370800">
                  <a:extLst>
                    <a:ext uri="{9D8B030D-6E8A-4147-A177-3AD203B41FA5}">
                      <a16:colId xmlns:a16="http://schemas.microsoft.com/office/drawing/2014/main" val="402622803"/>
                    </a:ext>
                  </a:extLst>
                </a:gridCol>
                <a:gridCol w="370800">
                  <a:extLst>
                    <a:ext uri="{9D8B030D-6E8A-4147-A177-3AD203B41FA5}">
                      <a16:colId xmlns:a16="http://schemas.microsoft.com/office/drawing/2014/main" val="930354550"/>
                    </a:ext>
                  </a:extLst>
                </a:gridCol>
                <a:gridCol w="370800">
                  <a:extLst>
                    <a:ext uri="{9D8B030D-6E8A-4147-A177-3AD203B41FA5}">
                      <a16:colId xmlns:a16="http://schemas.microsoft.com/office/drawing/2014/main" val="901996109"/>
                    </a:ext>
                  </a:extLst>
                </a:gridCol>
                <a:gridCol w="370800">
                  <a:extLst>
                    <a:ext uri="{9D8B030D-6E8A-4147-A177-3AD203B41FA5}">
                      <a16:colId xmlns:a16="http://schemas.microsoft.com/office/drawing/2014/main" val="923762187"/>
                    </a:ext>
                  </a:extLst>
                </a:gridCol>
                <a:gridCol w="370800">
                  <a:extLst>
                    <a:ext uri="{9D8B030D-6E8A-4147-A177-3AD203B41FA5}">
                      <a16:colId xmlns:a16="http://schemas.microsoft.com/office/drawing/2014/main" val="1226225649"/>
                    </a:ext>
                  </a:extLst>
                </a:gridCol>
                <a:gridCol w="370800">
                  <a:extLst>
                    <a:ext uri="{9D8B030D-6E8A-4147-A177-3AD203B41FA5}">
                      <a16:colId xmlns:a16="http://schemas.microsoft.com/office/drawing/2014/main" val="2177547785"/>
                    </a:ext>
                  </a:extLst>
                </a:gridCol>
                <a:gridCol w="370800">
                  <a:extLst>
                    <a:ext uri="{9D8B030D-6E8A-4147-A177-3AD203B41FA5}">
                      <a16:colId xmlns:a16="http://schemas.microsoft.com/office/drawing/2014/main" val="2631995994"/>
                    </a:ext>
                  </a:extLst>
                </a:gridCol>
                <a:gridCol w="370800">
                  <a:extLst>
                    <a:ext uri="{9D8B030D-6E8A-4147-A177-3AD203B41FA5}">
                      <a16:colId xmlns:a16="http://schemas.microsoft.com/office/drawing/2014/main" val="1486270568"/>
                    </a:ext>
                  </a:extLst>
                </a:gridCol>
              </a:tblGrid>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52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62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66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76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86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96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71329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52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86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90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89822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96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2241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14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b="0" dirty="0"/>
                        <a:t>10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14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92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96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280650"/>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10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10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82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86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96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948633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14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10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14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72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82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92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299987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58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68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78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88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675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34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52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62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72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82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92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01601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44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48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58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68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66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62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66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76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86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96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07465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54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58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62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72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76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72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76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80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90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090148"/>
                  </a:ext>
                </a:extLst>
              </a:tr>
            </a:tbl>
          </a:graphicData>
        </a:graphic>
      </p:graphicFrame>
      <p:sp>
        <p:nvSpPr>
          <p:cNvPr id="11" name="Rectangle 10">
            <a:extLst>
              <a:ext uri="{FF2B5EF4-FFF2-40B4-BE49-F238E27FC236}">
                <a16:creationId xmlns:a16="http://schemas.microsoft.com/office/drawing/2014/main" id="{278F10DA-7127-D10B-8E61-BF6BBAEFF034}"/>
              </a:ext>
            </a:extLst>
          </p:cNvPr>
          <p:cNvSpPr/>
          <p:nvPr/>
        </p:nvSpPr>
        <p:spPr>
          <a:xfrm>
            <a:off x="5273887" y="2260177"/>
            <a:ext cx="371475" cy="352425"/>
          </a:xfrm>
          <a:prstGeom prst="rect">
            <a:avLst/>
          </a:prstGeom>
          <a:solidFill>
            <a:srgbClr val="ED7D31">
              <a:alpha val="50000"/>
            </a:srgbClr>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98646FA-30C5-C09F-0414-E3B189BBB42D}"/>
              </a:ext>
            </a:extLst>
          </p:cNvPr>
          <p:cNvSpPr/>
          <p:nvPr/>
        </p:nvSpPr>
        <p:spPr>
          <a:xfrm>
            <a:off x="2940262" y="2612602"/>
            <a:ext cx="371475" cy="352425"/>
          </a:xfrm>
          <a:prstGeom prst="rect">
            <a:avLst/>
          </a:prstGeom>
          <a:solidFill>
            <a:srgbClr val="70AD47">
              <a:alpha val="5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615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92F9-E50E-3A4B-B064-2829EC0AC3A8}"/>
              </a:ext>
            </a:extLst>
          </p:cNvPr>
          <p:cNvSpPr>
            <a:spLocks noGrp="1"/>
          </p:cNvSpPr>
          <p:nvPr>
            <p:ph type="title"/>
          </p:nvPr>
        </p:nvSpPr>
        <p:spPr/>
        <p:txBody>
          <a:bodyPr>
            <a:normAutofit fontScale="90000"/>
          </a:bodyPr>
          <a:lstStyle/>
          <a:p>
            <a:r>
              <a:rPr lang="en-US" dirty="0"/>
              <a:t>Path by greedy best-first search </a:t>
            </a:r>
            <a:endParaRPr lang="en-IN" dirty="0"/>
          </a:p>
        </p:txBody>
      </p:sp>
      <p:graphicFrame>
        <p:nvGraphicFramePr>
          <p:cNvPr id="7" name="Table 4">
            <a:extLst>
              <a:ext uri="{FF2B5EF4-FFF2-40B4-BE49-F238E27FC236}">
                <a16:creationId xmlns:a16="http://schemas.microsoft.com/office/drawing/2014/main" id="{9848BB93-B75B-D7EF-8E5F-0F5503C8B334}"/>
              </a:ext>
            </a:extLst>
          </p:cNvPr>
          <p:cNvGraphicFramePr>
            <a:graphicFrameLocks noGrp="1"/>
          </p:cNvGraphicFramePr>
          <p:nvPr>
            <p:extLst>
              <p:ext uri="{D42A27DB-BD31-4B8C-83A1-F6EECF244321}">
                <p14:modId xmlns:p14="http://schemas.microsoft.com/office/powerpoint/2010/main" val="3345146397"/>
              </p:ext>
            </p:extLst>
          </p:nvPr>
        </p:nvGraphicFramePr>
        <p:xfrm>
          <a:off x="2532332" y="1025100"/>
          <a:ext cx="3708000" cy="3708400"/>
        </p:xfrm>
        <a:graphic>
          <a:graphicData uri="http://schemas.openxmlformats.org/drawingml/2006/table">
            <a:tbl>
              <a:tblPr bandRow="1"/>
              <a:tblGrid>
                <a:gridCol w="370800">
                  <a:extLst>
                    <a:ext uri="{9D8B030D-6E8A-4147-A177-3AD203B41FA5}">
                      <a16:colId xmlns:a16="http://schemas.microsoft.com/office/drawing/2014/main" val="2009620874"/>
                    </a:ext>
                  </a:extLst>
                </a:gridCol>
                <a:gridCol w="370800">
                  <a:extLst>
                    <a:ext uri="{9D8B030D-6E8A-4147-A177-3AD203B41FA5}">
                      <a16:colId xmlns:a16="http://schemas.microsoft.com/office/drawing/2014/main" val="3920102232"/>
                    </a:ext>
                  </a:extLst>
                </a:gridCol>
                <a:gridCol w="370800">
                  <a:extLst>
                    <a:ext uri="{9D8B030D-6E8A-4147-A177-3AD203B41FA5}">
                      <a16:colId xmlns:a16="http://schemas.microsoft.com/office/drawing/2014/main" val="402622803"/>
                    </a:ext>
                  </a:extLst>
                </a:gridCol>
                <a:gridCol w="370800">
                  <a:extLst>
                    <a:ext uri="{9D8B030D-6E8A-4147-A177-3AD203B41FA5}">
                      <a16:colId xmlns:a16="http://schemas.microsoft.com/office/drawing/2014/main" val="930354550"/>
                    </a:ext>
                  </a:extLst>
                </a:gridCol>
                <a:gridCol w="370800">
                  <a:extLst>
                    <a:ext uri="{9D8B030D-6E8A-4147-A177-3AD203B41FA5}">
                      <a16:colId xmlns:a16="http://schemas.microsoft.com/office/drawing/2014/main" val="901996109"/>
                    </a:ext>
                  </a:extLst>
                </a:gridCol>
                <a:gridCol w="370800">
                  <a:extLst>
                    <a:ext uri="{9D8B030D-6E8A-4147-A177-3AD203B41FA5}">
                      <a16:colId xmlns:a16="http://schemas.microsoft.com/office/drawing/2014/main" val="923762187"/>
                    </a:ext>
                  </a:extLst>
                </a:gridCol>
                <a:gridCol w="370800">
                  <a:extLst>
                    <a:ext uri="{9D8B030D-6E8A-4147-A177-3AD203B41FA5}">
                      <a16:colId xmlns:a16="http://schemas.microsoft.com/office/drawing/2014/main" val="1226225649"/>
                    </a:ext>
                  </a:extLst>
                </a:gridCol>
                <a:gridCol w="370800">
                  <a:extLst>
                    <a:ext uri="{9D8B030D-6E8A-4147-A177-3AD203B41FA5}">
                      <a16:colId xmlns:a16="http://schemas.microsoft.com/office/drawing/2014/main" val="2177547785"/>
                    </a:ext>
                  </a:extLst>
                </a:gridCol>
                <a:gridCol w="370800">
                  <a:extLst>
                    <a:ext uri="{9D8B030D-6E8A-4147-A177-3AD203B41FA5}">
                      <a16:colId xmlns:a16="http://schemas.microsoft.com/office/drawing/2014/main" val="2631995994"/>
                    </a:ext>
                  </a:extLst>
                </a:gridCol>
                <a:gridCol w="370800">
                  <a:extLst>
                    <a:ext uri="{9D8B030D-6E8A-4147-A177-3AD203B41FA5}">
                      <a16:colId xmlns:a16="http://schemas.microsoft.com/office/drawing/2014/main" val="1486270568"/>
                    </a:ext>
                  </a:extLst>
                </a:gridCol>
              </a:tblGrid>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71329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89822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71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61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51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2241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80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b="0" dirty="0"/>
                        <a:t>70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60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50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280650"/>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81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61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51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14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10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IN" sz="1050" dirty="0"/>
                        <a:t>14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948633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82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73</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63</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20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299987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42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dirty="0"/>
                        <a:t>30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675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01601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07465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090148"/>
                  </a:ext>
                </a:extLst>
              </a:tr>
            </a:tbl>
          </a:graphicData>
        </a:graphic>
      </p:graphicFrame>
      <p:sp>
        <p:nvSpPr>
          <p:cNvPr id="8" name="Rectangle 7">
            <a:extLst>
              <a:ext uri="{FF2B5EF4-FFF2-40B4-BE49-F238E27FC236}">
                <a16:creationId xmlns:a16="http://schemas.microsoft.com/office/drawing/2014/main" id="{AA8B260E-46D9-F13C-7924-E6F2A21EAF43}"/>
              </a:ext>
            </a:extLst>
          </p:cNvPr>
          <p:cNvSpPr/>
          <p:nvPr/>
        </p:nvSpPr>
        <p:spPr>
          <a:xfrm>
            <a:off x="5334271" y="2260177"/>
            <a:ext cx="371475" cy="352425"/>
          </a:xfrm>
          <a:prstGeom prst="rect">
            <a:avLst/>
          </a:prstGeom>
          <a:solidFill>
            <a:srgbClr val="ED7D31">
              <a:alpha val="50000"/>
            </a:srgbClr>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64966A8-EE0C-DD0D-1E8B-9DD42DE6A865}"/>
              </a:ext>
            </a:extLst>
          </p:cNvPr>
          <p:cNvSpPr/>
          <p:nvPr/>
        </p:nvSpPr>
        <p:spPr>
          <a:xfrm>
            <a:off x="3000646" y="2612602"/>
            <a:ext cx="371475" cy="352425"/>
          </a:xfrm>
          <a:prstGeom prst="rect">
            <a:avLst/>
          </a:prstGeom>
          <a:solidFill>
            <a:srgbClr val="70AD47">
              <a:alpha val="5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211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AF-937D-39B2-F5C3-3CD2EE12CC7C}"/>
              </a:ext>
            </a:extLst>
          </p:cNvPr>
          <p:cNvSpPr>
            <a:spLocks noGrp="1"/>
          </p:cNvSpPr>
          <p:nvPr>
            <p:ph type="title"/>
          </p:nvPr>
        </p:nvSpPr>
        <p:spPr/>
        <p:txBody>
          <a:bodyPr>
            <a:normAutofit fontScale="90000"/>
          </a:bodyPr>
          <a:lstStyle/>
          <a:p>
            <a:r>
              <a:rPr lang="en-IN" dirty="0"/>
              <a:t>Path from A* Algorithm</a:t>
            </a:r>
          </a:p>
        </p:txBody>
      </p:sp>
      <mc:AlternateContent xmlns:mc="http://schemas.openxmlformats.org/markup-compatibility/2006">
        <mc:Choice xmlns:a14="http://schemas.microsoft.com/office/drawing/2010/main" Requires="a14">
          <p:graphicFrame>
            <p:nvGraphicFramePr>
              <p:cNvPr id="7" name="Table 4">
                <a:extLst>
                  <a:ext uri="{FF2B5EF4-FFF2-40B4-BE49-F238E27FC236}">
                    <a16:creationId xmlns:a16="http://schemas.microsoft.com/office/drawing/2014/main" id="{EBDFA1DA-D56B-E8B0-42D5-7A9F2DEB0151}"/>
                  </a:ext>
                </a:extLst>
              </p:cNvPr>
              <p:cNvGraphicFramePr>
                <a:graphicFrameLocks noGrp="1"/>
              </p:cNvGraphicFramePr>
              <p:nvPr>
                <p:extLst>
                  <p:ext uri="{D42A27DB-BD31-4B8C-83A1-F6EECF244321}">
                    <p14:modId xmlns:p14="http://schemas.microsoft.com/office/powerpoint/2010/main" val="3427691659"/>
                  </p:ext>
                </p:extLst>
              </p:nvPr>
            </p:nvGraphicFramePr>
            <p:xfrm>
              <a:off x="2402936" y="1025100"/>
              <a:ext cx="3708000" cy="3708400"/>
            </p:xfrm>
            <a:graphic>
              <a:graphicData uri="http://schemas.openxmlformats.org/drawingml/2006/table">
                <a:tbl>
                  <a:tblPr bandRow="1"/>
                  <a:tblGrid>
                    <a:gridCol w="370800">
                      <a:extLst>
                        <a:ext uri="{9D8B030D-6E8A-4147-A177-3AD203B41FA5}">
                          <a16:colId xmlns:a16="http://schemas.microsoft.com/office/drawing/2014/main" val="2009620874"/>
                        </a:ext>
                      </a:extLst>
                    </a:gridCol>
                    <a:gridCol w="370800">
                      <a:extLst>
                        <a:ext uri="{9D8B030D-6E8A-4147-A177-3AD203B41FA5}">
                          <a16:colId xmlns:a16="http://schemas.microsoft.com/office/drawing/2014/main" val="3920102232"/>
                        </a:ext>
                      </a:extLst>
                    </a:gridCol>
                    <a:gridCol w="370800">
                      <a:extLst>
                        <a:ext uri="{9D8B030D-6E8A-4147-A177-3AD203B41FA5}">
                          <a16:colId xmlns:a16="http://schemas.microsoft.com/office/drawing/2014/main" val="402622803"/>
                        </a:ext>
                      </a:extLst>
                    </a:gridCol>
                    <a:gridCol w="370800">
                      <a:extLst>
                        <a:ext uri="{9D8B030D-6E8A-4147-A177-3AD203B41FA5}">
                          <a16:colId xmlns:a16="http://schemas.microsoft.com/office/drawing/2014/main" val="930354550"/>
                        </a:ext>
                      </a:extLst>
                    </a:gridCol>
                    <a:gridCol w="370800">
                      <a:extLst>
                        <a:ext uri="{9D8B030D-6E8A-4147-A177-3AD203B41FA5}">
                          <a16:colId xmlns:a16="http://schemas.microsoft.com/office/drawing/2014/main" val="901996109"/>
                        </a:ext>
                      </a:extLst>
                    </a:gridCol>
                    <a:gridCol w="370800">
                      <a:extLst>
                        <a:ext uri="{9D8B030D-6E8A-4147-A177-3AD203B41FA5}">
                          <a16:colId xmlns:a16="http://schemas.microsoft.com/office/drawing/2014/main" val="923762187"/>
                        </a:ext>
                      </a:extLst>
                    </a:gridCol>
                    <a:gridCol w="370800">
                      <a:extLst>
                        <a:ext uri="{9D8B030D-6E8A-4147-A177-3AD203B41FA5}">
                          <a16:colId xmlns:a16="http://schemas.microsoft.com/office/drawing/2014/main" val="1226225649"/>
                        </a:ext>
                      </a:extLst>
                    </a:gridCol>
                    <a:gridCol w="370800">
                      <a:extLst>
                        <a:ext uri="{9D8B030D-6E8A-4147-A177-3AD203B41FA5}">
                          <a16:colId xmlns:a16="http://schemas.microsoft.com/office/drawing/2014/main" val="2177547785"/>
                        </a:ext>
                      </a:extLst>
                    </a:gridCol>
                    <a:gridCol w="370800">
                      <a:extLst>
                        <a:ext uri="{9D8B030D-6E8A-4147-A177-3AD203B41FA5}">
                          <a16:colId xmlns:a16="http://schemas.microsoft.com/office/drawing/2014/main" val="2631995994"/>
                        </a:ext>
                      </a:extLst>
                    </a:gridCol>
                    <a:gridCol w="370800">
                      <a:extLst>
                        <a:ext uri="{9D8B030D-6E8A-4147-A177-3AD203B41FA5}">
                          <a16:colId xmlns:a16="http://schemas.microsoft.com/office/drawing/2014/main" val="1486270568"/>
                        </a:ext>
                      </a:extLst>
                    </a:gridCol>
                  </a:tblGrid>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129</m:t>
                                    </m:r>
                                  </m:e>
                                  <m:sub>
                                    <m:r>
                                      <a:rPr lang="en-IN" sz="1050" b="0" i="1" smtClean="0">
                                        <a:latin typeface="Cambria Math" panose="02040503050406030204" pitchFamily="18" charset="0"/>
                                      </a:rPr>
                                      <m:t>44</m:t>
                                    </m:r>
                                  </m:sub>
                                  <m:sup>
                                    <m:r>
                                      <a:rPr lang="en-IN" sz="1050" b="0" i="1" smtClean="0">
                                        <a:latin typeface="Cambria Math" panose="02040503050406030204" pitchFamily="18" charset="0"/>
                                      </a:rPr>
                                      <m:t>85</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116</m:t>
                                    </m:r>
                                  </m:e>
                                  <m:sub>
                                    <m:r>
                                      <a:rPr lang="en-IN" sz="1050" b="0" i="1" smtClean="0">
                                        <a:latin typeface="Cambria Math" panose="02040503050406030204" pitchFamily="18" charset="0"/>
                                      </a:rPr>
                                      <m:t>40</m:t>
                                    </m:r>
                                  </m:sub>
                                  <m:sup>
                                    <m:r>
                                      <a:rPr lang="en-IN" sz="1050" b="0" i="1" smtClean="0">
                                        <a:latin typeface="Cambria Math" panose="02040503050406030204" pitchFamily="18" charset="0"/>
                                      </a:rPr>
                                      <m:t>76</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111</m:t>
                                    </m:r>
                                  </m:e>
                                  <m:sub>
                                    <m:r>
                                      <a:rPr lang="en-IN" sz="1050" b="0" i="1" smtClean="0">
                                        <a:latin typeface="Cambria Math" panose="02040503050406030204" pitchFamily="18" charset="0"/>
                                      </a:rPr>
                                      <m:t>44</m:t>
                                    </m:r>
                                  </m:sub>
                                  <m:sup>
                                    <m:r>
                                      <a:rPr lang="en-IN" sz="1050" b="0" i="1" smtClean="0">
                                        <a:latin typeface="Cambria Math" panose="02040503050406030204" pitchFamily="18" charset="0"/>
                                      </a:rPr>
                                      <m:t>67</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115</m:t>
                                    </m:r>
                                  </m:e>
                                  <m:sub>
                                    <m:r>
                                      <a:rPr lang="en-IN" sz="1050" b="0" i="1" smtClean="0">
                                        <a:latin typeface="Cambria Math" panose="02040503050406030204" pitchFamily="18" charset="0"/>
                                      </a:rPr>
                                      <m:t>48</m:t>
                                    </m:r>
                                  </m:sub>
                                  <m:sup>
                                    <m:r>
                                      <a:rPr lang="en-IN" sz="1050" b="0" i="1" smtClean="0">
                                        <a:latin typeface="Cambria Math" panose="02040503050406030204" pitchFamily="18" charset="0"/>
                                      </a:rPr>
                                      <m:t>67</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110</m:t>
                                    </m:r>
                                  </m:e>
                                  <m:sub>
                                    <m:r>
                                      <a:rPr lang="en-IN" sz="1050" b="0" i="1" smtClean="0">
                                        <a:latin typeface="Cambria Math" panose="02040503050406030204" pitchFamily="18" charset="0"/>
                                      </a:rPr>
                                      <m:t>52</m:t>
                                    </m:r>
                                  </m:sub>
                                  <m:sup>
                                    <m:r>
                                      <a:rPr lang="en-IN" sz="1050" b="0" i="1" smtClean="0">
                                        <a:latin typeface="Cambria Math" panose="02040503050406030204" pitchFamily="18" charset="0"/>
                                      </a:rPr>
                                      <m:t>58</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98</m:t>
                                    </m:r>
                                  </m:e>
                                  <m:sub>
                                    <m:r>
                                      <a:rPr lang="en-IN" sz="1050" b="0" i="1" smtClean="0">
                                        <a:latin typeface="Cambria Math" panose="02040503050406030204" pitchFamily="18" charset="0"/>
                                      </a:rPr>
                                      <m:t>56</m:t>
                                    </m:r>
                                  </m:sub>
                                  <m:sup>
                                    <m:r>
                                      <a:rPr lang="en-IN" sz="1050" b="0" i="1" smtClean="0">
                                        <a:latin typeface="Cambria Math" panose="02040503050406030204" pitchFamily="18" charset="0"/>
                                      </a:rPr>
                                      <m:t>42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102</m:t>
                                    </m:r>
                                  </m:e>
                                  <m:sub>
                                    <m:r>
                                      <a:rPr lang="en-IN" sz="1050" b="0" i="1" smtClean="0">
                                        <a:latin typeface="Cambria Math" panose="02040503050406030204" pitchFamily="18" charset="0"/>
                                      </a:rPr>
                                      <m:t>66</m:t>
                                    </m:r>
                                  </m:sub>
                                  <m:sup>
                                    <m:r>
                                      <a:rPr lang="en-IN" sz="1050" b="0" i="1" smtClean="0">
                                        <a:latin typeface="Cambria Math" panose="02040503050406030204" pitchFamily="18" charset="0"/>
                                      </a:rPr>
                                      <m:t>36</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71329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116</m:t>
                                    </m:r>
                                  </m:e>
                                  <m:sub>
                                    <m:r>
                                      <a:rPr lang="en-IN" sz="1050" b="0" i="1" smtClean="0">
                                        <a:latin typeface="Cambria Math" panose="02040503050406030204" pitchFamily="18" charset="0"/>
                                      </a:rPr>
                                      <m:t>34</m:t>
                                    </m:r>
                                  </m:sub>
                                  <m:sup>
                                    <m:r>
                                      <a:rPr lang="en-IN" sz="1050" b="0" i="1" smtClean="0">
                                        <a:latin typeface="Cambria Math" panose="02040503050406030204" pitchFamily="18" charset="0"/>
                                      </a:rPr>
                                      <m:t>82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93</m:t>
                                    </m:r>
                                  </m:e>
                                  <m:sub>
                                    <m:r>
                                      <a:rPr lang="en-IN" sz="1050" b="0" i="1" smtClean="0">
                                        <a:latin typeface="Cambria Math" panose="02040503050406030204" pitchFamily="18" charset="0"/>
                                      </a:rPr>
                                      <m:t>30</m:t>
                                    </m:r>
                                  </m:sub>
                                  <m:sup>
                                    <m:r>
                                      <a:rPr lang="en-IN" sz="1050" b="0" i="1" smtClean="0">
                                        <a:latin typeface="Cambria Math" panose="02040503050406030204" pitchFamily="18" charset="0"/>
                                      </a:rPr>
                                      <m:t>73</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77</m:t>
                                    </m:r>
                                  </m:e>
                                  <m:sub>
                                    <m:r>
                                      <a:rPr lang="en-IN" sz="1050" b="0" i="1" smtClean="0">
                                        <a:latin typeface="Cambria Math" panose="02040503050406030204" pitchFamily="18" charset="0"/>
                                      </a:rPr>
                                      <m:t>34</m:t>
                                    </m:r>
                                  </m:sub>
                                  <m:sup>
                                    <m:r>
                                      <a:rPr lang="en-IN" sz="1050" b="0" i="1" smtClean="0">
                                        <a:latin typeface="Cambria Math" panose="02040503050406030204" pitchFamily="18" charset="0"/>
                                      </a:rPr>
                                      <m:t>63</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91</m:t>
                                    </m:r>
                                  </m:e>
                                  <m:sub>
                                    <m:r>
                                      <a:rPr lang="en-IN" sz="1050" b="0" i="1" smtClean="0">
                                        <a:latin typeface="Cambria Math" panose="02040503050406030204" pitchFamily="18" charset="0"/>
                                      </a:rPr>
                                      <m:t>38</m:t>
                                    </m:r>
                                  </m:sub>
                                  <m:sup>
                                    <m:r>
                                      <a:rPr lang="en-IN" sz="1050" b="0" i="1" smtClean="0">
                                        <a:latin typeface="Cambria Math" panose="02040503050406030204" pitchFamily="18" charset="0"/>
                                      </a:rPr>
                                      <m:t>53</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87</m:t>
                                    </m:r>
                                  </m:e>
                                  <m:sub>
                                    <m:r>
                                      <a:rPr lang="en-IN" sz="1050" b="0" i="1" smtClean="0">
                                        <a:latin typeface="Cambria Math" panose="02040503050406030204" pitchFamily="18" charset="0"/>
                                      </a:rPr>
                                      <m:t>42</m:t>
                                    </m:r>
                                  </m:sub>
                                  <m:sup>
                                    <m:r>
                                      <a:rPr lang="en-IN" sz="1050" b="0" i="1" smtClean="0">
                                        <a:latin typeface="Cambria Math" panose="02040503050406030204" pitchFamily="18" charset="0"/>
                                      </a:rPr>
                                      <m:t>45</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88</m:t>
                                    </m:r>
                                  </m:e>
                                  <m:sub>
                                    <m:r>
                                      <a:rPr lang="en-IN" sz="1050" b="0" i="1" smtClean="0">
                                        <a:latin typeface="Cambria Math" panose="02040503050406030204" pitchFamily="18" charset="0"/>
                                      </a:rPr>
                                      <m:t>52</m:t>
                                    </m:r>
                                  </m:sub>
                                  <m:sup>
                                    <m:r>
                                      <a:rPr lang="en-IN" sz="1050" b="0" i="1" smtClean="0">
                                        <a:latin typeface="Cambria Math" panose="02040503050406030204" pitchFamily="18" charset="0"/>
                                      </a:rPr>
                                      <m:t>36</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89822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104</m:t>
                                    </m:r>
                                  </m:e>
                                  <m:sub>
                                    <m:r>
                                      <a:rPr lang="en-IN" sz="1050" b="0" i="1" smtClean="0">
                                        <a:latin typeface="Cambria Math" panose="02040503050406030204" pitchFamily="18" charset="0"/>
                                      </a:rPr>
                                      <m:t>24</m:t>
                                    </m:r>
                                  </m:sub>
                                  <m:sup>
                                    <m:r>
                                      <a:rPr lang="en-IN" sz="1050" b="0" i="1" smtClean="0">
                                        <a:latin typeface="Cambria Math" panose="02040503050406030204" pitchFamily="18" charset="0"/>
                                      </a:rPr>
                                      <m:t>80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90</m:t>
                                    </m:r>
                                  </m:e>
                                  <m:sub>
                                    <m:r>
                                      <a:rPr lang="en-IN" sz="1050" b="0" i="1" smtClean="0">
                                        <a:latin typeface="Cambria Math" panose="02040503050406030204" pitchFamily="18" charset="0"/>
                                      </a:rPr>
                                      <m:t>20</m:t>
                                    </m:r>
                                  </m:sub>
                                  <m:sup>
                                    <m:r>
                                      <a:rPr lang="en-IN" sz="1050" b="0" i="1" smtClean="0">
                                        <a:latin typeface="Cambria Math" panose="02040503050406030204" pitchFamily="18" charset="0"/>
                                      </a:rPr>
                                      <m:t>70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74</m:t>
                                    </m:r>
                                  </m:e>
                                  <m:sub>
                                    <m:r>
                                      <a:rPr lang="en-IN" sz="1050" b="0" i="1" smtClean="0">
                                        <a:latin typeface="Cambria Math" panose="02040503050406030204" pitchFamily="18" charset="0"/>
                                      </a:rPr>
                                      <m:t>24</m:t>
                                    </m:r>
                                  </m:sub>
                                  <m:sup>
                                    <m:r>
                                      <a:rPr lang="en-IN" sz="1050" b="0" i="1" smtClean="0">
                                        <a:latin typeface="Cambria Math" panose="02040503050406030204" pitchFamily="18" charset="0"/>
                                      </a:rPr>
                                      <m:t>60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78</m:t>
                                    </m:r>
                                  </m:e>
                                  <m:sub>
                                    <m:r>
                                      <a:rPr lang="en-IN" sz="1050" b="0" i="1" smtClean="0">
                                        <a:latin typeface="Cambria Math" panose="02040503050406030204" pitchFamily="18" charset="0"/>
                                      </a:rPr>
                                      <m:t>28</m:t>
                                    </m:r>
                                  </m:sub>
                                  <m:sup>
                                    <m:r>
                                      <a:rPr lang="en-IN" sz="1050" b="0" i="1" smtClean="0">
                                        <a:latin typeface="Cambria Math" panose="02040503050406030204" pitchFamily="18" charset="0"/>
                                      </a:rPr>
                                      <m:t>50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79</m:t>
                                    </m:r>
                                  </m:e>
                                  <m:sub>
                                    <m:r>
                                      <a:rPr lang="en-IN" sz="1050" b="0" i="1" smtClean="0">
                                        <a:latin typeface="Cambria Math" panose="02040503050406030204" pitchFamily="18" charset="0"/>
                                      </a:rPr>
                                      <m:t>38</m:t>
                                    </m:r>
                                  </m:sub>
                                  <m:sup>
                                    <m:r>
                                      <a:rPr lang="en-IN" sz="1050" b="0" i="1" smtClean="0">
                                        <a:latin typeface="Cambria Math" panose="02040503050406030204" pitchFamily="18" charset="0"/>
                                      </a:rPr>
                                      <m:t>41</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80</m:t>
                                    </m:r>
                                  </m:e>
                                  <m:sub>
                                    <m:r>
                                      <a:rPr lang="en-IN" sz="1050" b="0" i="1" smtClean="0">
                                        <a:latin typeface="Cambria Math" panose="02040503050406030204" pitchFamily="18" charset="0"/>
                                      </a:rPr>
                                      <m:t>48</m:t>
                                    </m:r>
                                  </m:sub>
                                  <m:sup>
                                    <m:r>
                                      <a:rPr lang="en-IN" sz="1050" b="0" i="1" smtClean="0">
                                        <a:latin typeface="Cambria Math" panose="02040503050406030204" pitchFamily="18" charset="0"/>
                                      </a:rPr>
                                      <m:t>32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2241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94</m:t>
                                    </m:r>
                                  </m:e>
                                  <m:sub>
                                    <m:r>
                                      <a:rPr lang="en-IN" sz="1050" b="0" i="1" smtClean="0">
                                        <a:latin typeface="Cambria Math" panose="02040503050406030204" pitchFamily="18" charset="0"/>
                                      </a:rPr>
                                      <m:t>14</m:t>
                                    </m:r>
                                  </m:sub>
                                  <m:sup>
                                    <m:r>
                                      <a:rPr lang="en-IN" sz="1050" b="0" i="1" smtClean="0">
                                        <a:latin typeface="Cambria Math" panose="02040503050406030204" pitchFamily="18" charset="0"/>
                                      </a:rPr>
                                      <m:t>80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80</m:t>
                                    </m:r>
                                  </m:e>
                                  <m:sub>
                                    <m:r>
                                      <a:rPr lang="en-IN" sz="1050" b="0" i="1" smtClean="0">
                                        <a:latin typeface="Cambria Math" panose="02040503050406030204" pitchFamily="18" charset="0"/>
                                      </a:rPr>
                                      <m:t>10</m:t>
                                    </m:r>
                                  </m:sub>
                                  <m:sup>
                                    <m:r>
                                      <a:rPr lang="en-IN" sz="1050" b="0" i="1" smtClean="0">
                                        <a:latin typeface="Cambria Math" panose="02040503050406030204" pitchFamily="18" charset="0"/>
                                      </a:rPr>
                                      <m:t>70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74</m:t>
                                    </m:r>
                                  </m:e>
                                  <m:sub>
                                    <m:r>
                                      <a:rPr lang="en-IN" sz="1050" b="0" i="1" smtClean="0">
                                        <a:latin typeface="Cambria Math" panose="02040503050406030204" pitchFamily="18" charset="0"/>
                                      </a:rPr>
                                      <m:t>14</m:t>
                                    </m:r>
                                  </m:sub>
                                  <m:sup>
                                    <m:r>
                                      <a:rPr lang="en-IN" sz="1050" b="0" i="1" smtClean="0">
                                        <a:latin typeface="Cambria Math" panose="02040503050406030204" pitchFamily="18" charset="0"/>
                                      </a:rPr>
                                      <m:t>60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74</m:t>
                                    </m:r>
                                  </m:e>
                                  <m:sub>
                                    <m:r>
                                      <a:rPr lang="en-IN" sz="1050" b="0" i="1" smtClean="0">
                                        <a:latin typeface="Cambria Math" panose="02040503050406030204" pitchFamily="18" charset="0"/>
                                      </a:rPr>
                                      <m:t>24</m:t>
                                    </m:r>
                                  </m:sub>
                                  <m:sup>
                                    <m:r>
                                      <a:rPr lang="en-IN" sz="1050" b="0" i="1" smtClean="0">
                                        <a:latin typeface="Cambria Math" panose="02040503050406030204" pitchFamily="18" charset="0"/>
                                      </a:rPr>
                                      <m:t>50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74</m:t>
                                    </m:r>
                                  </m:e>
                                  <m:sub>
                                    <m:r>
                                      <a:rPr lang="en-IN" sz="1050" b="0" i="1" smtClean="0">
                                        <a:latin typeface="Cambria Math" panose="02040503050406030204" pitchFamily="18" charset="0"/>
                                      </a:rPr>
                                      <m:t>34</m:t>
                                    </m:r>
                                  </m:sub>
                                  <m:sup>
                                    <m:r>
                                      <a:rPr lang="en-IN" sz="1050" b="0" i="1" smtClean="0">
                                        <a:latin typeface="Cambria Math" panose="02040503050406030204" pitchFamily="18" charset="0"/>
                                      </a:rPr>
                                      <m:t>40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74</m:t>
                                    </m:r>
                                  </m:e>
                                  <m:sub>
                                    <m:r>
                                      <a:rPr lang="en-IN" sz="1050" b="0" i="1" smtClean="0">
                                        <a:latin typeface="Cambria Math" panose="02040503050406030204" pitchFamily="18" charset="0"/>
                                      </a:rPr>
                                      <m:t>44</m:t>
                                    </m:r>
                                  </m:sub>
                                  <m:sup>
                                    <m:r>
                                      <a:rPr lang="en-IN" sz="1050" b="0" i="1" smtClean="0">
                                        <a:latin typeface="Cambria Math" panose="02040503050406030204" pitchFamily="18" charset="0"/>
                                      </a:rPr>
                                      <m:t>30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102</m:t>
                                    </m:r>
                                  </m:e>
                                  <m:sub>
                                    <m:r>
                                      <a:rPr lang="en-IN" sz="1050" b="0" i="1" smtClean="0">
                                        <a:latin typeface="Cambria Math" panose="02040503050406030204" pitchFamily="18" charset="0"/>
                                      </a:rPr>
                                      <m:t>92</m:t>
                                    </m:r>
                                  </m:sub>
                                  <m:sup>
                                    <m:r>
                                      <a:rPr lang="en-IN" sz="1050" b="0" i="1" smtClean="0">
                                        <a:latin typeface="Cambria Math" panose="02040503050406030204" pitchFamily="18" charset="0"/>
                                      </a:rPr>
                                      <m:t>10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96</m:t>
                                    </m:r>
                                  </m:e>
                                  <m:sub>
                                    <m:r>
                                      <a:rPr lang="en-IN" sz="1050" b="0" i="1" smtClean="0">
                                        <a:latin typeface="Cambria Math" panose="02040503050406030204" pitchFamily="18" charset="0"/>
                                      </a:rPr>
                                      <m:t>96</m:t>
                                    </m:r>
                                  </m:sub>
                                  <m:sup>
                                    <m:r>
                                      <a:rPr lang="en-IN" sz="1050" b="0" i="1" smtClean="0">
                                        <a:latin typeface="Cambria Math" panose="02040503050406030204" pitchFamily="18" charset="0"/>
                                      </a:rPr>
                                      <m:t>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280650"/>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90</m:t>
                                    </m:r>
                                  </m:e>
                                  <m:sub>
                                    <m:r>
                                      <a:rPr lang="en-IN" sz="1050" b="0" i="1" smtClean="0">
                                        <a:latin typeface="Cambria Math" panose="02040503050406030204" pitchFamily="18" charset="0"/>
                                      </a:rPr>
                                      <m:t>10</m:t>
                                    </m:r>
                                  </m:sub>
                                  <m:sup>
                                    <m:r>
                                      <a:rPr lang="en-IN" sz="1050" b="0" i="1" smtClean="0">
                                        <a:latin typeface="Cambria Math" panose="02040503050406030204" pitchFamily="18" charset="0"/>
                                      </a:rPr>
                                      <m:t>80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70</m:t>
                                    </m:r>
                                  </m:e>
                                  <m:sub>
                                    <m:r>
                                      <a:rPr lang="en-IN" sz="1050" b="0" i="1" smtClean="0">
                                        <a:latin typeface="Cambria Math" panose="02040503050406030204" pitchFamily="18" charset="0"/>
                                      </a:rPr>
                                      <m:t>10</m:t>
                                    </m:r>
                                  </m:sub>
                                  <m:sup>
                                    <m:r>
                                      <a:rPr lang="en-IN" sz="1050" b="0" i="1" smtClean="0">
                                        <a:latin typeface="Cambria Math" panose="02040503050406030204" pitchFamily="18" charset="0"/>
                                      </a:rPr>
                                      <m:t>60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70</m:t>
                                    </m:r>
                                  </m:e>
                                  <m:sub>
                                    <m:r>
                                      <a:rPr lang="en-IN" sz="1050" b="0" i="1" smtClean="0">
                                        <a:latin typeface="Cambria Math" panose="02040503050406030204" pitchFamily="18" charset="0"/>
                                      </a:rPr>
                                      <m:t>20</m:t>
                                    </m:r>
                                  </m:sub>
                                  <m:sup>
                                    <m:r>
                                      <a:rPr lang="en-IN" sz="1050" b="0" i="1" smtClean="0">
                                        <a:latin typeface="Cambria Math" panose="02040503050406030204" pitchFamily="18" charset="0"/>
                                      </a:rPr>
                                      <m:t>50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71</m:t>
                                    </m:r>
                                  </m:e>
                                  <m:sub>
                                    <m:r>
                                      <a:rPr lang="en-IN" sz="1050" b="0" i="1" smtClean="0">
                                        <a:latin typeface="Cambria Math" panose="02040503050406030204" pitchFamily="18" charset="0"/>
                                      </a:rPr>
                                      <m:t>30</m:t>
                                    </m:r>
                                  </m:sub>
                                  <m:sup>
                                    <m:r>
                                      <a:rPr lang="en-IN" sz="1050" b="0" i="1" smtClean="0">
                                        <a:latin typeface="Cambria Math" panose="02040503050406030204" pitchFamily="18" charset="0"/>
                                      </a:rPr>
                                      <m:t>41</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72</m:t>
                                    </m:r>
                                  </m:e>
                                  <m:sub>
                                    <m:r>
                                      <a:rPr lang="en-IN" sz="1050" b="0" i="1" smtClean="0">
                                        <a:latin typeface="Cambria Math" panose="02040503050406030204" pitchFamily="18" charset="0"/>
                                      </a:rPr>
                                      <m:t>40</m:t>
                                    </m:r>
                                  </m:sub>
                                  <m:sup>
                                    <m:r>
                                      <a:rPr lang="en-IN" sz="1050" b="0" i="1" smtClean="0">
                                        <a:latin typeface="Cambria Math" panose="02040503050406030204" pitchFamily="18" charset="0"/>
                                      </a:rPr>
                                      <m:t>32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96</m:t>
                                    </m:r>
                                  </m:e>
                                  <m:sub>
                                    <m:r>
                                      <a:rPr lang="en-IN" sz="1050" b="0" i="1" smtClean="0">
                                        <a:latin typeface="Cambria Math" panose="02040503050406030204" pitchFamily="18" charset="0"/>
                                      </a:rPr>
                                      <m:t>82</m:t>
                                    </m:r>
                                  </m:sub>
                                  <m:sup>
                                    <m:r>
                                      <a:rPr lang="en-IN" sz="1050" b="0" i="1" smtClean="0">
                                        <a:latin typeface="Cambria Math" panose="02040503050406030204" pitchFamily="18" charset="0"/>
                                      </a:rPr>
                                      <m:t>14</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96</m:t>
                                    </m:r>
                                  </m:e>
                                  <m:sub>
                                    <m:r>
                                      <a:rPr lang="en-IN" sz="1050" b="0" i="1" smtClean="0">
                                        <a:latin typeface="Cambria Math" panose="02040503050406030204" pitchFamily="18" charset="0"/>
                                      </a:rPr>
                                      <m:t>86</m:t>
                                    </m:r>
                                  </m:sub>
                                  <m:sup>
                                    <m:r>
                                      <a:rPr lang="en-IN" sz="1050" b="0" i="1" smtClean="0">
                                        <a:latin typeface="Cambria Math" panose="02040503050406030204" pitchFamily="18" charset="0"/>
                                      </a:rPr>
                                      <m:t>10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948633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96</m:t>
                                    </m:r>
                                  </m:e>
                                  <m:sub>
                                    <m:r>
                                      <a:rPr lang="en-IN" sz="1050" b="0" i="1" smtClean="0">
                                        <a:latin typeface="Cambria Math" panose="02040503050406030204" pitchFamily="18" charset="0"/>
                                      </a:rPr>
                                      <m:t>14</m:t>
                                    </m:r>
                                  </m:sub>
                                  <m:sup>
                                    <m:r>
                                      <a:rPr lang="en-IN" sz="1050" b="0" i="1" smtClean="0">
                                        <a:latin typeface="Cambria Math" panose="02040503050406030204" pitchFamily="18" charset="0"/>
                                      </a:rPr>
                                      <m:t>82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83</m:t>
                                    </m:r>
                                  </m:e>
                                  <m:sub>
                                    <m:r>
                                      <a:rPr lang="en-IN" sz="1050" b="0" i="1" smtClean="0">
                                        <a:latin typeface="Cambria Math" panose="02040503050406030204" pitchFamily="18" charset="0"/>
                                      </a:rPr>
                                      <m:t>10</m:t>
                                    </m:r>
                                  </m:sub>
                                  <m:sup>
                                    <m:r>
                                      <a:rPr lang="en-IN" sz="1050" b="0" i="1" smtClean="0">
                                        <a:latin typeface="Cambria Math" panose="02040503050406030204" pitchFamily="18" charset="0"/>
                                      </a:rPr>
                                      <m:t>73</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77</m:t>
                                    </m:r>
                                  </m:e>
                                  <m:sub>
                                    <m:r>
                                      <a:rPr lang="en-IN" sz="1050" b="0" i="1" smtClean="0">
                                        <a:latin typeface="Cambria Math" panose="02040503050406030204" pitchFamily="18" charset="0"/>
                                      </a:rPr>
                                      <m:t>14</m:t>
                                    </m:r>
                                  </m:sub>
                                  <m:sup>
                                    <m:r>
                                      <a:rPr lang="en-IN" sz="1050" b="0" i="1" smtClean="0">
                                        <a:latin typeface="Cambria Math" panose="02040503050406030204" pitchFamily="18" charset="0"/>
                                      </a:rPr>
                                      <m:t>63</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77</m:t>
                                    </m:r>
                                  </m:e>
                                  <m:sub>
                                    <m:r>
                                      <a:rPr lang="en-IN" sz="1050" b="0" i="1" smtClean="0">
                                        <a:latin typeface="Cambria Math" panose="02040503050406030204" pitchFamily="18" charset="0"/>
                                      </a:rPr>
                                      <m:t>24</m:t>
                                    </m:r>
                                  </m:sub>
                                  <m:sup>
                                    <m:r>
                                      <a:rPr lang="en-IN" sz="1050" b="0" i="1" smtClean="0">
                                        <a:latin typeface="Cambria Math" panose="02040503050406030204" pitchFamily="18" charset="0"/>
                                      </a:rPr>
                                      <m:t>53</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79</m:t>
                                    </m:r>
                                  </m:e>
                                  <m:sub>
                                    <m:r>
                                      <a:rPr lang="en-IN" sz="1050" b="0" i="1" smtClean="0">
                                        <a:latin typeface="Cambria Math" panose="02040503050406030204" pitchFamily="18" charset="0"/>
                                      </a:rPr>
                                      <m:t>34</m:t>
                                    </m:r>
                                  </m:sub>
                                  <m:sup>
                                    <m:r>
                                      <a:rPr lang="en-IN" sz="1050" b="0" i="1" smtClean="0">
                                        <a:latin typeface="Cambria Math" panose="02040503050406030204" pitchFamily="18" charset="0"/>
                                      </a:rPr>
                                      <m:t>45</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80</m:t>
                                    </m:r>
                                  </m:e>
                                  <m:sub>
                                    <m:r>
                                      <a:rPr lang="en-IN" sz="1050" b="0" i="1" smtClean="0">
                                        <a:latin typeface="Cambria Math" panose="02040503050406030204" pitchFamily="18" charset="0"/>
                                      </a:rPr>
                                      <m:t>44</m:t>
                                    </m:r>
                                  </m:sub>
                                  <m:sup>
                                    <m:r>
                                      <a:rPr lang="en-IN" sz="1050" b="0" i="1" smtClean="0">
                                        <a:latin typeface="Cambria Math" panose="02040503050406030204" pitchFamily="18" charset="0"/>
                                      </a:rPr>
                                      <m:t>36</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94</m:t>
                                    </m:r>
                                  </m:e>
                                  <m:sub>
                                    <m:r>
                                      <a:rPr lang="en-IN" sz="1050" b="0" i="1" smtClean="0">
                                        <a:latin typeface="Cambria Math" panose="02040503050406030204" pitchFamily="18" charset="0"/>
                                      </a:rPr>
                                      <m:t>72</m:t>
                                    </m:r>
                                  </m:sub>
                                  <m:sup>
                                    <m:r>
                                      <a:rPr lang="en-IN" sz="1050" b="0" i="1" smtClean="0">
                                        <a:latin typeface="Cambria Math" panose="02040503050406030204" pitchFamily="18" charset="0"/>
                                      </a:rPr>
                                      <m:t>22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102</m:t>
                                    </m:r>
                                  </m:e>
                                  <m:sub>
                                    <m:r>
                                      <a:rPr lang="en-IN" sz="1050" b="0" i="1" smtClean="0">
                                        <a:latin typeface="Cambria Math" panose="02040503050406030204" pitchFamily="18" charset="0"/>
                                      </a:rPr>
                                      <m:t>82</m:t>
                                    </m:r>
                                  </m:sub>
                                  <m:sup>
                                    <m:r>
                                      <a:rPr lang="en-IN" sz="1050" b="0" i="1" smtClean="0">
                                        <a:latin typeface="Cambria Math" panose="02040503050406030204" pitchFamily="18" charset="0"/>
                                      </a:rPr>
                                      <m:t>20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299987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109</m:t>
                                    </m:r>
                                  </m:e>
                                  <m:sub>
                                    <m:r>
                                      <a:rPr lang="en-IN" sz="1050" b="0" i="1" smtClean="0">
                                        <a:latin typeface="Cambria Math" panose="02040503050406030204" pitchFamily="18" charset="0"/>
                                      </a:rPr>
                                      <m:t>24</m:t>
                                    </m:r>
                                  </m:sub>
                                  <m:sup>
                                    <m:r>
                                      <a:rPr lang="en-IN" sz="1050" b="0" i="1" smtClean="0">
                                        <a:latin typeface="Cambria Math" panose="02040503050406030204" pitchFamily="18" charset="0"/>
                                      </a:rPr>
                                      <m:t>85</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96</m:t>
                                    </m:r>
                                  </m:e>
                                  <m:sub>
                                    <m:r>
                                      <a:rPr lang="en-IN" sz="1050" b="0" i="1" smtClean="0">
                                        <a:latin typeface="Cambria Math" panose="02040503050406030204" pitchFamily="18" charset="0"/>
                                      </a:rPr>
                                      <m:t>20</m:t>
                                    </m:r>
                                  </m:sub>
                                  <m:sup>
                                    <m:r>
                                      <a:rPr lang="en-IN" sz="1050" b="0" i="1" smtClean="0">
                                        <a:latin typeface="Cambria Math" panose="02040503050406030204" pitchFamily="18" charset="0"/>
                                      </a:rPr>
                                      <m:t>76</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91</m:t>
                                    </m:r>
                                  </m:e>
                                  <m:sub>
                                    <m:r>
                                      <a:rPr lang="en-IN" sz="1050" b="0" i="1" smtClean="0">
                                        <a:latin typeface="Cambria Math" panose="02040503050406030204" pitchFamily="18" charset="0"/>
                                      </a:rPr>
                                      <m:t>24</m:t>
                                    </m:r>
                                  </m:sub>
                                  <m:sup>
                                    <m:r>
                                      <a:rPr lang="en-IN" sz="1050" b="0" i="1" smtClean="0">
                                        <a:latin typeface="Cambria Math" panose="02040503050406030204" pitchFamily="18" charset="0"/>
                                      </a:rPr>
                                      <m:t>67</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86</m:t>
                                    </m:r>
                                  </m:e>
                                  <m:sub>
                                    <m:r>
                                      <a:rPr lang="en-IN" sz="1050" b="0" i="1" smtClean="0">
                                        <a:latin typeface="Cambria Math" panose="02040503050406030204" pitchFamily="18" charset="0"/>
                                      </a:rPr>
                                      <m:t>28</m:t>
                                    </m:r>
                                  </m:sub>
                                  <m:sup>
                                    <m:r>
                                      <a:rPr lang="en-IN" sz="1050" b="0" i="1" smtClean="0">
                                        <a:latin typeface="Cambria Math" panose="02040503050406030204" pitchFamily="18" charset="0"/>
                                      </a:rPr>
                                      <m:t>58</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88</m:t>
                                    </m:r>
                                  </m:e>
                                  <m:sub>
                                    <m:r>
                                      <a:rPr lang="en-IN" sz="1050" b="0" i="1" smtClean="0">
                                        <a:latin typeface="Cambria Math" panose="02040503050406030204" pitchFamily="18" charset="0"/>
                                      </a:rPr>
                                      <m:t>38</m:t>
                                    </m:r>
                                  </m:sub>
                                  <m:sup>
                                    <m:r>
                                      <a:rPr lang="en-IN" sz="1050" b="0" i="1" smtClean="0">
                                        <a:latin typeface="Cambria Math" panose="02040503050406030204" pitchFamily="18" charset="0"/>
                                      </a:rPr>
                                      <m:t>50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90</m:t>
                                    </m:r>
                                  </m:e>
                                  <m:sub>
                                    <m:r>
                                      <a:rPr lang="en-IN" sz="1050" b="0" i="1" smtClean="0">
                                        <a:latin typeface="Cambria Math" panose="02040503050406030204" pitchFamily="18" charset="0"/>
                                      </a:rPr>
                                      <m:t>48</m:t>
                                    </m:r>
                                  </m:sub>
                                  <m:sup>
                                    <m:r>
                                      <a:rPr lang="en-IN" sz="1050" b="0" i="1" smtClean="0">
                                        <a:latin typeface="Cambria Math" panose="02040503050406030204" pitchFamily="18" charset="0"/>
                                      </a:rPr>
                                      <m:t>42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94</m:t>
                                    </m:r>
                                  </m:e>
                                  <m:sub>
                                    <m:r>
                                      <a:rPr lang="en-IN" sz="1050" b="0" i="1" smtClean="0">
                                        <a:latin typeface="Cambria Math" panose="02040503050406030204" pitchFamily="18" charset="0"/>
                                      </a:rPr>
                                      <m:t>58</m:t>
                                    </m:r>
                                  </m:sub>
                                  <m:sup>
                                    <m:r>
                                      <a:rPr lang="en-IN" sz="1050" b="0" i="1" smtClean="0">
                                        <a:latin typeface="Cambria Math" panose="02040503050406030204" pitchFamily="18" charset="0"/>
                                      </a:rPr>
                                      <m:t>36</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99</m:t>
                                    </m:r>
                                  </m:e>
                                  <m:sub>
                                    <m:r>
                                      <a:rPr lang="en-IN" sz="1050" b="0" i="1" smtClean="0">
                                        <a:latin typeface="Cambria Math" panose="02040503050406030204" pitchFamily="18" charset="0"/>
                                      </a:rPr>
                                      <m:t>68</m:t>
                                    </m:r>
                                  </m:sub>
                                  <m:sup>
                                    <m:r>
                                      <a:rPr lang="en-IN" sz="1050" b="0" i="1" smtClean="0">
                                        <a:latin typeface="Cambria Math" panose="02040503050406030204" pitchFamily="18" charset="0"/>
                                      </a:rPr>
                                      <m:t>31</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112</m:t>
                                    </m:r>
                                  </m:e>
                                  <m:sub>
                                    <m:r>
                                      <a:rPr lang="en-IN" sz="1050" b="0" i="1" smtClean="0">
                                        <a:latin typeface="Cambria Math" panose="02040503050406030204" pitchFamily="18" charset="0"/>
                                      </a:rPr>
                                      <m:t>82</m:t>
                                    </m:r>
                                  </m:sub>
                                  <m:sup>
                                    <m:r>
                                      <a:rPr lang="en-IN" sz="1050" b="0" i="1" smtClean="0">
                                        <a:latin typeface="Cambria Math" panose="02040503050406030204" pitchFamily="18" charset="0"/>
                                      </a:rPr>
                                      <m:t>30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675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124</m:t>
                                    </m:r>
                                  </m:e>
                                  <m:sub>
                                    <m:r>
                                      <a:rPr lang="en-IN" sz="1050" b="0" i="1" smtClean="0">
                                        <a:latin typeface="Cambria Math" panose="02040503050406030204" pitchFamily="18" charset="0"/>
                                      </a:rPr>
                                      <m:t>34</m:t>
                                    </m:r>
                                  </m:sub>
                                  <m:sup>
                                    <m:r>
                                      <a:rPr lang="en-IN" sz="1050" b="0" i="1" smtClean="0">
                                        <a:latin typeface="Cambria Math" panose="02040503050406030204" pitchFamily="18" charset="0"/>
                                      </a:rPr>
                                      <m:t>90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102</m:t>
                                    </m:r>
                                  </m:e>
                                  <m:sub>
                                    <m:r>
                                      <a:rPr lang="en-IN" sz="1050" b="0" i="1" smtClean="0">
                                        <a:latin typeface="Cambria Math" panose="02040503050406030204" pitchFamily="18" charset="0"/>
                                      </a:rPr>
                                      <m:t>52</m:t>
                                    </m:r>
                                  </m:sub>
                                  <m:sup>
                                    <m:r>
                                      <a:rPr lang="en-IN" sz="1050" b="0" i="1" smtClean="0">
                                        <a:latin typeface="Cambria Math" panose="02040503050406030204" pitchFamily="18" charset="0"/>
                                      </a:rPr>
                                      <m:t>50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106</m:t>
                                    </m:r>
                                  </m:e>
                                  <m:sub>
                                    <m:r>
                                      <a:rPr lang="en-IN" sz="1050" b="0" i="1" smtClean="0">
                                        <a:latin typeface="Cambria Math" panose="02040503050406030204" pitchFamily="18" charset="0"/>
                                      </a:rPr>
                                      <m:t>62</m:t>
                                    </m:r>
                                  </m:sub>
                                  <m:sup>
                                    <m:r>
                                      <a:rPr lang="en-IN" sz="1050" b="0" i="1" smtClean="0">
                                        <a:latin typeface="Cambria Math" panose="02040503050406030204" pitchFamily="18" charset="0"/>
                                      </a:rPr>
                                      <m:t>44</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113</m:t>
                                    </m:r>
                                  </m:e>
                                  <m:sub>
                                    <m:r>
                                      <a:rPr lang="en-IN" sz="1050" b="0" i="1" smtClean="0">
                                        <a:latin typeface="Cambria Math" panose="02040503050406030204" pitchFamily="18" charset="0"/>
                                      </a:rPr>
                                      <m:t>72</m:t>
                                    </m:r>
                                  </m:sub>
                                  <m:sup>
                                    <m:r>
                                      <a:rPr lang="en-IN" sz="1050" b="0" i="1" smtClean="0">
                                        <a:latin typeface="Cambria Math" panose="02040503050406030204" pitchFamily="18" charset="0"/>
                                      </a:rPr>
                                      <m:t>41</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01601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07465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090148"/>
                      </a:ext>
                    </a:extLst>
                  </a:tr>
                </a:tbl>
              </a:graphicData>
            </a:graphic>
          </p:graphicFrame>
        </mc:Choice>
        <mc:Fallback>
          <p:graphicFrame>
            <p:nvGraphicFramePr>
              <p:cNvPr id="7" name="Table 4">
                <a:extLst>
                  <a:ext uri="{FF2B5EF4-FFF2-40B4-BE49-F238E27FC236}">
                    <a16:creationId xmlns:a16="http://schemas.microsoft.com/office/drawing/2014/main" id="{EBDFA1DA-D56B-E8B0-42D5-7A9F2DEB0151}"/>
                  </a:ext>
                </a:extLst>
              </p:cNvPr>
              <p:cNvGraphicFramePr>
                <a:graphicFrameLocks noGrp="1"/>
              </p:cNvGraphicFramePr>
              <p:nvPr>
                <p:extLst>
                  <p:ext uri="{D42A27DB-BD31-4B8C-83A1-F6EECF244321}">
                    <p14:modId xmlns:p14="http://schemas.microsoft.com/office/powerpoint/2010/main" val="3427691659"/>
                  </p:ext>
                </p:extLst>
              </p:nvPr>
            </p:nvGraphicFramePr>
            <p:xfrm>
              <a:off x="2402936" y="1025100"/>
              <a:ext cx="3708000" cy="3708400"/>
            </p:xfrm>
            <a:graphic>
              <a:graphicData uri="http://schemas.openxmlformats.org/drawingml/2006/table">
                <a:tbl>
                  <a:tblPr bandRow="1"/>
                  <a:tblGrid>
                    <a:gridCol w="370800">
                      <a:extLst>
                        <a:ext uri="{9D8B030D-6E8A-4147-A177-3AD203B41FA5}">
                          <a16:colId xmlns:a16="http://schemas.microsoft.com/office/drawing/2014/main" val="2009620874"/>
                        </a:ext>
                      </a:extLst>
                    </a:gridCol>
                    <a:gridCol w="370800">
                      <a:extLst>
                        <a:ext uri="{9D8B030D-6E8A-4147-A177-3AD203B41FA5}">
                          <a16:colId xmlns:a16="http://schemas.microsoft.com/office/drawing/2014/main" val="3920102232"/>
                        </a:ext>
                      </a:extLst>
                    </a:gridCol>
                    <a:gridCol w="370800">
                      <a:extLst>
                        <a:ext uri="{9D8B030D-6E8A-4147-A177-3AD203B41FA5}">
                          <a16:colId xmlns:a16="http://schemas.microsoft.com/office/drawing/2014/main" val="402622803"/>
                        </a:ext>
                      </a:extLst>
                    </a:gridCol>
                    <a:gridCol w="370800">
                      <a:extLst>
                        <a:ext uri="{9D8B030D-6E8A-4147-A177-3AD203B41FA5}">
                          <a16:colId xmlns:a16="http://schemas.microsoft.com/office/drawing/2014/main" val="930354550"/>
                        </a:ext>
                      </a:extLst>
                    </a:gridCol>
                    <a:gridCol w="370800">
                      <a:extLst>
                        <a:ext uri="{9D8B030D-6E8A-4147-A177-3AD203B41FA5}">
                          <a16:colId xmlns:a16="http://schemas.microsoft.com/office/drawing/2014/main" val="901996109"/>
                        </a:ext>
                      </a:extLst>
                    </a:gridCol>
                    <a:gridCol w="370800">
                      <a:extLst>
                        <a:ext uri="{9D8B030D-6E8A-4147-A177-3AD203B41FA5}">
                          <a16:colId xmlns:a16="http://schemas.microsoft.com/office/drawing/2014/main" val="923762187"/>
                        </a:ext>
                      </a:extLst>
                    </a:gridCol>
                    <a:gridCol w="370800">
                      <a:extLst>
                        <a:ext uri="{9D8B030D-6E8A-4147-A177-3AD203B41FA5}">
                          <a16:colId xmlns:a16="http://schemas.microsoft.com/office/drawing/2014/main" val="1226225649"/>
                        </a:ext>
                      </a:extLst>
                    </a:gridCol>
                    <a:gridCol w="370800">
                      <a:extLst>
                        <a:ext uri="{9D8B030D-6E8A-4147-A177-3AD203B41FA5}">
                          <a16:colId xmlns:a16="http://schemas.microsoft.com/office/drawing/2014/main" val="2177547785"/>
                        </a:ext>
                      </a:extLst>
                    </a:gridCol>
                    <a:gridCol w="370800">
                      <a:extLst>
                        <a:ext uri="{9D8B030D-6E8A-4147-A177-3AD203B41FA5}">
                          <a16:colId xmlns:a16="http://schemas.microsoft.com/office/drawing/2014/main" val="2631995994"/>
                        </a:ext>
                      </a:extLst>
                    </a:gridCol>
                    <a:gridCol w="370800">
                      <a:extLst>
                        <a:ext uri="{9D8B030D-6E8A-4147-A177-3AD203B41FA5}">
                          <a16:colId xmlns:a16="http://schemas.microsoft.com/office/drawing/2014/main" val="1486270568"/>
                        </a:ext>
                      </a:extLst>
                    </a:gridCol>
                  </a:tblGrid>
                  <a:tr h="370840">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639" t="-1639" r="-901639" b="-9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01639" t="-1639" r="-801639" b="-9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1639" r="-701639" b="-9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1639" r="-601639" b="-9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1639" r="-501639" b="-9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10000" t="-1639" r="-410000" b="-9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600000" t="-1639" r="-303279" b="-90163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713293"/>
                      </a:ext>
                    </a:extLst>
                  </a:tr>
                  <a:tr h="370840">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639" t="-101639" r="-901639" b="-8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01639" t="-101639" r="-801639" b="-8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101639" r="-701639" b="-8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101639" r="-601639" b="-8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101639" r="-501639" b="-8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10000" t="-101639" r="-410000" b="-80163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898225"/>
                      </a:ext>
                    </a:extLst>
                  </a:tr>
                  <a:tr h="370840">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639" t="-201639" r="-901639" b="-7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01639" t="-201639" r="-801639" b="-7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201639" r="-701639" b="-7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201639" r="-601639" b="-7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201639" r="-501639" b="-7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10000" t="-201639" r="-410000" b="-70163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224166"/>
                      </a:ext>
                    </a:extLst>
                  </a:tr>
                  <a:tr h="370840">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639" t="-301639" r="-901639" b="-6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01639" t="-301639" r="-801639" b="-6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301639" r="-701639" b="-6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301639" r="-601639" b="-6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301639" r="-501639" b="-6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10000" t="-301639" r="-410000" b="-60163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700000" t="-301639" r="-203279" b="-6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800000" t="-301639" r="-103279" b="-60163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280650"/>
                      </a:ext>
                    </a:extLst>
                  </a:tr>
                  <a:tr h="370840">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639" t="-401639" r="-901639" b="-50163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401639" r="-701639" b="-5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401639" r="-601639" b="-5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401639" r="-501639" b="-5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10000" t="-401639" r="-410000" b="-50163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700000" t="-401639" r="-203279" b="-50163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800000" t="-401639" r="-103279" b="-50163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9486335"/>
                      </a:ext>
                    </a:extLst>
                  </a:tr>
                  <a:tr h="370840">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639" t="-510000" r="-901639" b="-410000"/>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01639" t="-510000" r="-801639" b="-410000"/>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510000" r="-701639" b="-410000"/>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510000" r="-601639" b="-410000"/>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510000" r="-501639" b="-410000"/>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10000" t="-510000" r="-410000" b="-41000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700000" t="-510000" r="-203279" b="-410000"/>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800000" t="-510000" r="-103279" b="-41000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2999873"/>
                      </a:ext>
                    </a:extLst>
                  </a:tr>
                  <a:tr h="370840">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639" t="-600000" r="-90163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01639" t="-600000" r="-80163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600000" r="-70163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600000" r="-60163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600000" r="-50163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10000" t="-600000" r="-410000"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600000" t="-600000" r="-30327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700000" t="-600000" r="-20327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800000" t="-600000" r="-103279" b="-3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67517"/>
                      </a:ext>
                    </a:extLst>
                  </a:tr>
                  <a:tr h="370840">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639" t="-700000" r="-901639" b="-2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10000" t="-700000" r="-410000" b="-2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600000" t="-700000" r="-303279" b="-2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700000" t="-700000" r="-203279" b="-2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01601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07465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090148"/>
                      </a:ext>
                    </a:extLst>
                  </a:tr>
                </a:tbl>
              </a:graphicData>
            </a:graphic>
          </p:graphicFrame>
        </mc:Fallback>
      </mc:AlternateContent>
      <p:sp>
        <p:nvSpPr>
          <p:cNvPr id="8" name="Rectangle 7">
            <a:extLst>
              <a:ext uri="{FF2B5EF4-FFF2-40B4-BE49-F238E27FC236}">
                <a16:creationId xmlns:a16="http://schemas.microsoft.com/office/drawing/2014/main" id="{B6EF8B5A-2C94-71A3-6AF3-A459E3D49AC7}"/>
              </a:ext>
            </a:extLst>
          </p:cNvPr>
          <p:cNvSpPr/>
          <p:nvPr/>
        </p:nvSpPr>
        <p:spPr>
          <a:xfrm>
            <a:off x="5204875" y="2260177"/>
            <a:ext cx="371475" cy="352425"/>
          </a:xfrm>
          <a:prstGeom prst="rect">
            <a:avLst/>
          </a:prstGeom>
          <a:solidFill>
            <a:srgbClr val="ED7D31">
              <a:alpha val="50000"/>
            </a:srgbClr>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A41C97A-8C3E-B349-A6B4-04299E9B6CB8}"/>
              </a:ext>
            </a:extLst>
          </p:cNvPr>
          <p:cNvSpPr/>
          <p:nvPr/>
        </p:nvSpPr>
        <p:spPr>
          <a:xfrm>
            <a:off x="2871250" y="2612602"/>
            <a:ext cx="371475" cy="352425"/>
          </a:xfrm>
          <a:prstGeom prst="rect">
            <a:avLst/>
          </a:prstGeom>
          <a:solidFill>
            <a:srgbClr val="70AD47">
              <a:alpha val="5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95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7AF-937D-39B2-F5C3-3CD2EE12CC7C}"/>
              </a:ext>
            </a:extLst>
          </p:cNvPr>
          <p:cNvSpPr>
            <a:spLocks noGrp="1"/>
          </p:cNvSpPr>
          <p:nvPr>
            <p:ph type="title"/>
          </p:nvPr>
        </p:nvSpPr>
        <p:spPr/>
        <p:txBody>
          <a:bodyPr>
            <a:normAutofit fontScale="90000"/>
          </a:bodyPr>
          <a:lstStyle/>
          <a:p>
            <a:r>
              <a:rPr lang="en-IN" dirty="0" err="1"/>
              <a:t>CentA</a:t>
            </a:r>
            <a:r>
              <a:rPr lang="en-IN" dirty="0"/>
              <a:t>* Algorithm Path</a:t>
            </a:r>
          </a:p>
        </p:txBody>
      </p:sp>
      <mc:AlternateContent xmlns:mc="http://schemas.openxmlformats.org/markup-compatibility/2006">
        <mc:Choice xmlns:a14="http://schemas.microsoft.com/office/drawing/2010/main" Requires="a14">
          <p:graphicFrame>
            <p:nvGraphicFramePr>
              <p:cNvPr id="6" name="Table 4">
                <a:extLst>
                  <a:ext uri="{FF2B5EF4-FFF2-40B4-BE49-F238E27FC236}">
                    <a16:creationId xmlns:a16="http://schemas.microsoft.com/office/drawing/2014/main" id="{4E0BD63D-0169-A47A-4411-CEC97F98FA1E}"/>
                  </a:ext>
                </a:extLst>
              </p:cNvPr>
              <p:cNvGraphicFramePr>
                <a:graphicFrameLocks noGrp="1"/>
              </p:cNvGraphicFramePr>
              <p:nvPr>
                <p:extLst>
                  <p:ext uri="{D42A27DB-BD31-4B8C-83A1-F6EECF244321}">
                    <p14:modId xmlns:p14="http://schemas.microsoft.com/office/powerpoint/2010/main" val="1372272504"/>
                  </p:ext>
                </p:extLst>
              </p:nvPr>
            </p:nvGraphicFramePr>
            <p:xfrm>
              <a:off x="224852" y="1017800"/>
              <a:ext cx="3708000" cy="3708400"/>
            </p:xfrm>
            <a:graphic>
              <a:graphicData uri="http://schemas.openxmlformats.org/drawingml/2006/table">
                <a:tbl>
                  <a:tblPr bandRow="1"/>
                  <a:tblGrid>
                    <a:gridCol w="370800">
                      <a:extLst>
                        <a:ext uri="{9D8B030D-6E8A-4147-A177-3AD203B41FA5}">
                          <a16:colId xmlns:a16="http://schemas.microsoft.com/office/drawing/2014/main" val="2009620874"/>
                        </a:ext>
                      </a:extLst>
                    </a:gridCol>
                    <a:gridCol w="370800">
                      <a:extLst>
                        <a:ext uri="{9D8B030D-6E8A-4147-A177-3AD203B41FA5}">
                          <a16:colId xmlns:a16="http://schemas.microsoft.com/office/drawing/2014/main" val="3920102232"/>
                        </a:ext>
                      </a:extLst>
                    </a:gridCol>
                    <a:gridCol w="370800">
                      <a:extLst>
                        <a:ext uri="{9D8B030D-6E8A-4147-A177-3AD203B41FA5}">
                          <a16:colId xmlns:a16="http://schemas.microsoft.com/office/drawing/2014/main" val="402622803"/>
                        </a:ext>
                      </a:extLst>
                    </a:gridCol>
                    <a:gridCol w="370800">
                      <a:extLst>
                        <a:ext uri="{9D8B030D-6E8A-4147-A177-3AD203B41FA5}">
                          <a16:colId xmlns:a16="http://schemas.microsoft.com/office/drawing/2014/main" val="930354550"/>
                        </a:ext>
                      </a:extLst>
                    </a:gridCol>
                    <a:gridCol w="370800">
                      <a:extLst>
                        <a:ext uri="{9D8B030D-6E8A-4147-A177-3AD203B41FA5}">
                          <a16:colId xmlns:a16="http://schemas.microsoft.com/office/drawing/2014/main" val="901996109"/>
                        </a:ext>
                      </a:extLst>
                    </a:gridCol>
                    <a:gridCol w="370800">
                      <a:extLst>
                        <a:ext uri="{9D8B030D-6E8A-4147-A177-3AD203B41FA5}">
                          <a16:colId xmlns:a16="http://schemas.microsoft.com/office/drawing/2014/main" val="923762187"/>
                        </a:ext>
                      </a:extLst>
                    </a:gridCol>
                    <a:gridCol w="370800">
                      <a:extLst>
                        <a:ext uri="{9D8B030D-6E8A-4147-A177-3AD203B41FA5}">
                          <a16:colId xmlns:a16="http://schemas.microsoft.com/office/drawing/2014/main" val="1226225649"/>
                        </a:ext>
                      </a:extLst>
                    </a:gridCol>
                    <a:gridCol w="370800">
                      <a:extLst>
                        <a:ext uri="{9D8B030D-6E8A-4147-A177-3AD203B41FA5}">
                          <a16:colId xmlns:a16="http://schemas.microsoft.com/office/drawing/2014/main" val="2177547785"/>
                        </a:ext>
                      </a:extLst>
                    </a:gridCol>
                    <a:gridCol w="370800">
                      <a:extLst>
                        <a:ext uri="{9D8B030D-6E8A-4147-A177-3AD203B41FA5}">
                          <a16:colId xmlns:a16="http://schemas.microsoft.com/office/drawing/2014/main" val="2631995994"/>
                        </a:ext>
                      </a:extLst>
                    </a:gridCol>
                    <a:gridCol w="370800">
                      <a:extLst>
                        <a:ext uri="{9D8B030D-6E8A-4147-A177-3AD203B41FA5}">
                          <a16:colId xmlns:a16="http://schemas.microsoft.com/office/drawing/2014/main" val="1486270568"/>
                        </a:ext>
                      </a:extLst>
                    </a:gridCol>
                  </a:tblGrid>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124</m:t>
                                    </m:r>
                                  </m:e>
                                  <m:sub>
                                    <m:r>
                                      <a:rPr lang="en-IN" sz="1050" b="0" i="1" smtClean="0">
                                        <a:latin typeface="Cambria Math" panose="02040503050406030204" pitchFamily="18" charset="0"/>
                                      </a:rPr>
                                      <m:t>48</m:t>
                                    </m:r>
                                  </m:sub>
                                  <m:sup>
                                    <m:r>
                                      <a:rPr lang="en-IN" sz="1050" b="0" i="1" smtClean="0">
                                        <a:latin typeface="Cambria Math" panose="02040503050406030204" pitchFamily="18" charset="0"/>
                                      </a:rPr>
                                      <m:t>76</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111</m:t>
                                    </m:r>
                                  </m:e>
                                  <m:sub>
                                    <m:r>
                                      <a:rPr lang="en-IN" sz="1050" b="0" i="1" smtClean="0">
                                        <a:latin typeface="Cambria Math" panose="02040503050406030204" pitchFamily="18" charset="0"/>
                                      </a:rPr>
                                      <m:t>44</m:t>
                                    </m:r>
                                  </m:sub>
                                  <m:sup>
                                    <m:r>
                                      <a:rPr lang="en-IN" sz="1050" b="0" i="1" smtClean="0">
                                        <a:latin typeface="Cambria Math" panose="02040503050406030204" pitchFamily="18" charset="0"/>
                                      </a:rPr>
                                      <m:t>67</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115</m:t>
                                    </m:r>
                                  </m:e>
                                  <m:sub>
                                    <m:r>
                                      <a:rPr lang="en-IN" sz="1050" b="0" i="1" smtClean="0">
                                        <a:latin typeface="Cambria Math" panose="02040503050406030204" pitchFamily="18" charset="0"/>
                                      </a:rPr>
                                      <m:t>48</m:t>
                                    </m:r>
                                  </m:sub>
                                  <m:sup>
                                    <m:r>
                                      <a:rPr lang="en-IN" sz="1050" b="0" i="1" smtClean="0">
                                        <a:latin typeface="Cambria Math" panose="02040503050406030204" pitchFamily="18" charset="0"/>
                                      </a:rPr>
                                      <m:t>67</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110</m:t>
                                    </m:r>
                                  </m:e>
                                  <m:sub>
                                    <m:r>
                                      <a:rPr lang="en-IN" sz="1050" b="0" i="1" smtClean="0">
                                        <a:latin typeface="Cambria Math" panose="02040503050406030204" pitchFamily="18" charset="0"/>
                                      </a:rPr>
                                      <m:t>52</m:t>
                                    </m:r>
                                  </m:sub>
                                  <m:sup>
                                    <m:r>
                                      <a:rPr lang="en-IN" sz="1050" b="0" i="1" smtClean="0">
                                        <a:latin typeface="Cambria Math" panose="02040503050406030204" pitchFamily="18" charset="0"/>
                                      </a:rPr>
                                      <m:t>58</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98</m:t>
                                    </m:r>
                                  </m:e>
                                  <m:sub>
                                    <m:r>
                                      <a:rPr lang="en-IN" sz="1050" b="0" i="1" smtClean="0">
                                        <a:latin typeface="Cambria Math" panose="02040503050406030204" pitchFamily="18" charset="0"/>
                                      </a:rPr>
                                      <m:t>56</m:t>
                                    </m:r>
                                  </m:sub>
                                  <m:sup>
                                    <m:r>
                                      <a:rPr lang="en-IN" sz="1050" b="0" i="1" smtClean="0">
                                        <a:latin typeface="Cambria Math" panose="02040503050406030204" pitchFamily="18" charset="0"/>
                                      </a:rPr>
                                      <m:t>42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102</m:t>
                                    </m:r>
                                  </m:e>
                                  <m:sub>
                                    <m:r>
                                      <a:rPr lang="en-IN" sz="1050" b="0" i="1" smtClean="0">
                                        <a:latin typeface="Cambria Math" panose="02040503050406030204" pitchFamily="18" charset="0"/>
                                      </a:rPr>
                                      <m:t>66</m:t>
                                    </m:r>
                                  </m:sub>
                                  <m:sup>
                                    <m:r>
                                      <a:rPr lang="en-IN" sz="1050" b="0" i="1" smtClean="0">
                                        <a:latin typeface="Cambria Math" panose="02040503050406030204" pitchFamily="18" charset="0"/>
                                      </a:rPr>
                                      <m:t>36</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71329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111</m:t>
                                    </m:r>
                                  </m:e>
                                  <m:sub>
                                    <m:r>
                                      <a:rPr lang="en-IN" sz="1050" b="0" i="1" smtClean="0">
                                        <a:latin typeface="Cambria Math" panose="02040503050406030204" pitchFamily="18" charset="0"/>
                                      </a:rPr>
                                      <m:t>38</m:t>
                                    </m:r>
                                  </m:sub>
                                  <m:sup>
                                    <m:r>
                                      <a:rPr lang="en-IN" sz="1050" b="0" i="1" smtClean="0">
                                        <a:latin typeface="Cambria Math" panose="02040503050406030204" pitchFamily="18" charset="0"/>
                                      </a:rPr>
                                      <m:t>73</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77</m:t>
                                    </m:r>
                                  </m:e>
                                  <m:sub>
                                    <m:r>
                                      <a:rPr lang="en-IN" sz="1050" b="0" i="1" smtClean="0">
                                        <a:latin typeface="Cambria Math" panose="02040503050406030204" pitchFamily="18" charset="0"/>
                                      </a:rPr>
                                      <m:t>34</m:t>
                                    </m:r>
                                  </m:sub>
                                  <m:sup>
                                    <m:r>
                                      <a:rPr lang="en-IN" sz="1050" b="0" i="1" smtClean="0">
                                        <a:latin typeface="Cambria Math" panose="02040503050406030204" pitchFamily="18" charset="0"/>
                                      </a:rPr>
                                      <m:t>63</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91</m:t>
                                    </m:r>
                                  </m:e>
                                  <m:sub>
                                    <m:r>
                                      <a:rPr lang="en-IN" sz="1050" b="0" i="1" smtClean="0">
                                        <a:latin typeface="Cambria Math" panose="02040503050406030204" pitchFamily="18" charset="0"/>
                                      </a:rPr>
                                      <m:t>38</m:t>
                                    </m:r>
                                  </m:sub>
                                  <m:sup>
                                    <m:r>
                                      <a:rPr lang="en-IN" sz="1050" b="0" i="1" smtClean="0">
                                        <a:latin typeface="Cambria Math" panose="02040503050406030204" pitchFamily="18" charset="0"/>
                                      </a:rPr>
                                      <m:t>53</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87</m:t>
                                    </m:r>
                                  </m:e>
                                  <m:sub>
                                    <m:r>
                                      <a:rPr lang="en-IN" sz="1050" b="0" i="1" smtClean="0">
                                        <a:latin typeface="Cambria Math" panose="02040503050406030204" pitchFamily="18" charset="0"/>
                                      </a:rPr>
                                      <m:t>42</m:t>
                                    </m:r>
                                  </m:sub>
                                  <m:sup>
                                    <m:r>
                                      <a:rPr lang="en-IN" sz="1050" b="0" i="1" smtClean="0">
                                        <a:latin typeface="Cambria Math" panose="02040503050406030204" pitchFamily="18" charset="0"/>
                                      </a:rPr>
                                      <m:t>45</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88</m:t>
                                    </m:r>
                                  </m:e>
                                  <m:sub>
                                    <m:r>
                                      <a:rPr lang="en-IN" sz="1050" b="0" i="1" smtClean="0">
                                        <a:latin typeface="Cambria Math" panose="02040503050406030204" pitchFamily="18" charset="0"/>
                                      </a:rPr>
                                      <m:t>52</m:t>
                                    </m:r>
                                  </m:sub>
                                  <m:sup>
                                    <m:r>
                                      <a:rPr lang="en-IN" sz="1050" b="0" i="1" smtClean="0">
                                        <a:latin typeface="Cambria Math" panose="02040503050406030204" pitchFamily="18" charset="0"/>
                                      </a:rPr>
                                      <m:t>36</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89822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118</m:t>
                                    </m:r>
                                  </m:e>
                                  <m:sub>
                                    <m:r>
                                      <a:rPr lang="en-IN" sz="1050" b="0" i="1" smtClean="0">
                                        <a:latin typeface="Cambria Math" panose="02040503050406030204" pitchFamily="18" charset="0"/>
                                      </a:rPr>
                                      <m:t>38</m:t>
                                    </m:r>
                                  </m:sub>
                                  <m:sup>
                                    <m:r>
                                      <a:rPr lang="en-IN" sz="1050" b="0" i="1" smtClean="0">
                                        <a:latin typeface="Cambria Math" panose="02040503050406030204" pitchFamily="18" charset="0"/>
                                      </a:rPr>
                                      <m:t>80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98</m:t>
                                    </m:r>
                                  </m:e>
                                  <m:sub>
                                    <m:r>
                                      <a:rPr lang="en-IN" sz="1050" b="0" i="1" smtClean="0">
                                        <a:latin typeface="Cambria Math" panose="02040503050406030204" pitchFamily="18" charset="0"/>
                                      </a:rPr>
                                      <m:t>28</m:t>
                                    </m:r>
                                  </m:sub>
                                  <m:sup>
                                    <m:r>
                                      <a:rPr lang="en-IN" sz="1050" b="0" i="1" smtClean="0">
                                        <a:latin typeface="Cambria Math" panose="02040503050406030204" pitchFamily="18" charset="0"/>
                                      </a:rPr>
                                      <m:t>70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74</m:t>
                                    </m:r>
                                  </m:e>
                                  <m:sub>
                                    <m:r>
                                      <a:rPr lang="en-IN" sz="1050" b="0" i="1" smtClean="0">
                                        <a:latin typeface="Cambria Math" panose="02040503050406030204" pitchFamily="18" charset="0"/>
                                      </a:rPr>
                                      <m:t>24</m:t>
                                    </m:r>
                                  </m:sub>
                                  <m:sup>
                                    <m:r>
                                      <a:rPr lang="en-IN" sz="1050" b="0" i="1" smtClean="0">
                                        <a:latin typeface="Cambria Math" panose="02040503050406030204" pitchFamily="18" charset="0"/>
                                      </a:rPr>
                                      <m:t>60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78</m:t>
                                    </m:r>
                                  </m:e>
                                  <m:sub>
                                    <m:r>
                                      <a:rPr lang="en-IN" sz="1050" b="0" i="1" smtClean="0">
                                        <a:latin typeface="Cambria Math" panose="02040503050406030204" pitchFamily="18" charset="0"/>
                                      </a:rPr>
                                      <m:t>28</m:t>
                                    </m:r>
                                  </m:sub>
                                  <m:sup>
                                    <m:r>
                                      <a:rPr lang="en-IN" sz="1050" b="0" i="1" smtClean="0">
                                        <a:latin typeface="Cambria Math" panose="02040503050406030204" pitchFamily="18" charset="0"/>
                                      </a:rPr>
                                      <m:t>50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79</m:t>
                                    </m:r>
                                  </m:e>
                                  <m:sub>
                                    <m:r>
                                      <a:rPr lang="en-IN" sz="1050" b="0" i="1" smtClean="0">
                                        <a:latin typeface="Cambria Math" panose="02040503050406030204" pitchFamily="18" charset="0"/>
                                      </a:rPr>
                                      <m:t>38</m:t>
                                    </m:r>
                                  </m:sub>
                                  <m:sup>
                                    <m:r>
                                      <a:rPr lang="en-IN" sz="1050" b="0" i="1" smtClean="0">
                                        <a:latin typeface="Cambria Math" panose="02040503050406030204" pitchFamily="18" charset="0"/>
                                      </a:rPr>
                                      <m:t>41</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80</m:t>
                                    </m:r>
                                  </m:e>
                                  <m:sub>
                                    <m:r>
                                      <a:rPr lang="en-IN" sz="1050" b="0" i="1" smtClean="0">
                                        <a:latin typeface="Cambria Math" panose="02040503050406030204" pitchFamily="18" charset="0"/>
                                      </a:rPr>
                                      <m:t>48</m:t>
                                    </m:r>
                                  </m:sub>
                                  <m:sup>
                                    <m:r>
                                      <a:rPr lang="en-IN" sz="1050" b="0" i="1" smtClean="0">
                                        <a:latin typeface="Cambria Math" panose="02040503050406030204" pitchFamily="18" charset="0"/>
                                      </a:rPr>
                                      <m:t>32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2241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114</m:t>
                                    </m:r>
                                  </m:e>
                                  <m:sub>
                                    <m:r>
                                      <a:rPr lang="en-IN" sz="1050" b="0" i="1" smtClean="0">
                                        <a:latin typeface="Cambria Math" panose="02040503050406030204" pitchFamily="18" charset="0"/>
                                      </a:rPr>
                                      <m:t>34</m:t>
                                    </m:r>
                                  </m:sub>
                                  <m:sup>
                                    <m:r>
                                      <a:rPr lang="en-IN" sz="1050" b="0" i="1" smtClean="0">
                                        <a:latin typeface="Cambria Math" panose="02040503050406030204" pitchFamily="18" charset="0"/>
                                      </a:rPr>
                                      <m:t>80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94</m:t>
                                    </m:r>
                                  </m:e>
                                  <m:sub>
                                    <m:r>
                                      <a:rPr lang="en-IN" sz="1050" b="0" i="1" smtClean="0">
                                        <a:latin typeface="Cambria Math" panose="02040503050406030204" pitchFamily="18" charset="0"/>
                                      </a:rPr>
                                      <m:t>24</m:t>
                                    </m:r>
                                  </m:sub>
                                  <m:sup>
                                    <m:r>
                                      <a:rPr lang="en-IN" sz="1050" b="0" i="1" smtClean="0">
                                        <a:latin typeface="Cambria Math" panose="02040503050406030204" pitchFamily="18" charset="0"/>
                                      </a:rPr>
                                      <m:t>70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74</m:t>
                                    </m:r>
                                  </m:e>
                                  <m:sub>
                                    <m:r>
                                      <a:rPr lang="en-IN" sz="1050" b="0" i="1" smtClean="0">
                                        <a:latin typeface="Cambria Math" panose="02040503050406030204" pitchFamily="18" charset="0"/>
                                      </a:rPr>
                                      <m:t>14</m:t>
                                    </m:r>
                                  </m:sub>
                                  <m:sup>
                                    <m:r>
                                      <a:rPr lang="en-IN" sz="1050" b="0" i="1" smtClean="0">
                                        <a:latin typeface="Cambria Math" panose="02040503050406030204" pitchFamily="18" charset="0"/>
                                      </a:rPr>
                                      <m:t>60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74</m:t>
                                    </m:r>
                                  </m:e>
                                  <m:sub>
                                    <m:r>
                                      <a:rPr lang="en-IN" sz="1050" b="0" i="1" smtClean="0">
                                        <a:latin typeface="Cambria Math" panose="02040503050406030204" pitchFamily="18" charset="0"/>
                                      </a:rPr>
                                      <m:t>24</m:t>
                                    </m:r>
                                  </m:sub>
                                  <m:sup>
                                    <m:r>
                                      <a:rPr lang="en-IN" sz="1050" b="0" i="1" smtClean="0">
                                        <a:latin typeface="Cambria Math" panose="02040503050406030204" pitchFamily="18" charset="0"/>
                                      </a:rPr>
                                      <m:t>50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74</m:t>
                                    </m:r>
                                  </m:e>
                                  <m:sub>
                                    <m:r>
                                      <a:rPr lang="en-IN" sz="1050" b="0" i="1" smtClean="0">
                                        <a:latin typeface="Cambria Math" panose="02040503050406030204" pitchFamily="18" charset="0"/>
                                      </a:rPr>
                                      <m:t>34</m:t>
                                    </m:r>
                                  </m:sub>
                                  <m:sup>
                                    <m:r>
                                      <a:rPr lang="en-IN" sz="1050" b="0" i="1" smtClean="0">
                                        <a:latin typeface="Cambria Math" panose="02040503050406030204" pitchFamily="18" charset="0"/>
                                      </a:rPr>
                                      <m:t>40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74</m:t>
                                    </m:r>
                                  </m:e>
                                  <m:sub>
                                    <m:r>
                                      <a:rPr lang="en-IN" sz="1050" b="0" i="1" smtClean="0">
                                        <a:latin typeface="Cambria Math" panose="02040503050406030204" pitchFamily="18" charset="0"/>
                                      </a:rPr>
                                      <m:t>44</m:t>
                                    </m:r>
                                  </m:sub>
                                  <m:sup>
                                    <m:r>
                                      <a:rPr lang="en-IN" sz="1050" b="0" i="1" smtClean="0">
                                        <a:latin typeface="Cambria Math" panose="02040503050406030204" pitchFamily="18" charset="0"/>
                                      </a:rPr>
                                      <m:t>30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280650"/>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118</m:t>
                                    </m:r>
                                  </m:e>
                                  <m:sub>
                                    <m:r>
                                      <a:rPr lang="en-IN" sz="1050" b="0" i="1" smtClean="0">
                                        <a:latin typeface="Cambria Math" panose="02040503050406030204" pitchFamily="18" charset="0"/>
                                      </a:rPr>
                                      <m:t>38</m:t>
                                    </m:r>
                                  </m:sub>
                                  <m:sup>
                                    <m:r>
                                      <a:rPr lang="en-IN" sz="1050" b="0" i="1" smtClean="0">
                                        <a:latin typeface="Cambria Math" panose="02040503050406030204" pitchFamily="18" charset="0"/>
                                      </a:rPr>
                                      <m:t>80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70</m:t>
                                    </m:r>
                                  </m:e>
                                  <m:sub>
                                    <m:r>
                                      <a:rPr lang="en-IN" sz="1050" b="0" i="1" smtClean="0">
                                        <a:latin typeface="Cambria Math" panose="02040503050406030204" pitchFamily="18" charset="0"/>
                                      </a:rPr>
                                      <m:t>10</m:t>
                                    </m:r>
                                  </m:sub>
                                  <m:sup>
                                    <m:r>
                                      <a:rPr lang="en-IN" sz="1050" b="0" i="1" smtClean="0">
                                        <a:latin typeface="Cambria Math" panose="02040503050406030204" pitchFamily="18" charset="0"/>
                                      </a:rPr>
                                      <m:t>60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70</m:t>
                                    </m:r>
                                  </m:e>
                                  <m:sub>
                                    <m:r>
                                      <a:rPr lang="en-IN" sz="1050" b="0" i="1" smtClean="0">
                                        <a:latin typeface="Cambria Math" panose="02040503050406030204" pitchFamily="18" charset="0"/>
                                      </a:rPr>
                                      <m:t>20</m:t>
                                    </m:r>
                                  </m:sub>
                                  <m:sup>
                                    <m:r>
                                      <a:rPr lang="en-IN" sz="1050" b="0" i="1" smtClean="0">
                                        <a:latin typeface="Cambria Math" panose="02040503050406030204" pitchFamily="18" charset="0"/>
                                      </a:rPr>
                                      <m:t>50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71</m:t>
                                    </m:r>
                                  </m:e>
                                  <m:sub>
                                    <m:r>
                                      <a:rPr lang="en-IN" sz="1050" b="0" i="1" smtClean="0">
                                        <a:latin typeface="Cambria Math" panose="02040503050406030204" pitchFamily="18" charset="0"/>
                                      </a:rPr>
                                      <m:t>30</m:t>
                                    </m:r>
                                  </m:sub>
                                  <m:sup>
                                    <m:r>
                                      <a:rPr lang="en-IN" sz="1050" b="0" i="1" smtClean="0">
                                        <a:latin typeface="Cambria Math" panose="02040503050406030204" pitchFamily="18" charset="0"/>
                                      </a:rPr>
                                      <m:t>41</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72</m:t>
                                    </m:r>
                                  </m:e>
                                  <m:sub>
                                    <m:r>
                                      <a:rPr lang="en-IN" sz="1050" b="0" i="1" smtClean="0">
                                        <a:latin typeface="Cambria Math" panose="02040503050406030204" pitchFamily="18" charset="0"/>
                                      </a:rPr>
                                      <m:t>40</m:t>
                                    </m:r>
                                  </m:sub>
                                  <m:sup>
                                    <m:r>
                                      <a:rPr lang="en-IN" sz="1050" b="0" i="1" smtClean="0">
                                        <a:latin typeface="Cambria Math" panose="02040503050406030204" pitchFamily="18" charset="0"/>
                                      </a:rPr>
                                      <m:t>32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96</m:t>
                                    </m:r>
                                  </m:e>
                                  <m:sub>
                                    <m:r>
                                      <a:rPr lang="en-IN" sz="1050" b="0" i="1" smtClean="0">
                                        <a:latin typeface="Cambria Math" panose="02040503050406030204" pitchFamily="18" charset="0"/>
                                      </a:rPr>
                                      <m:t>82</m:t>
                                    </m:r>
                                  </m:sub>
                                  <m:sup>
                                    <m:r>
                                      <a:rPr lang="en-IN" sz="1050" b="0" i="1" smtClean="0">
                                        <a:latin typeface="Cambria Math" panose="02040503050406030204" pitchFamily="18" charset="0"/>
                                      </a:rPr>
                                      <m:t>14</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948633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77</m:t>
                                    </m:r>
                                  </m:e>
                                  <m:sub>
                                    <m:r>
                                      <a:rPr lang="en-IN" sz="1050" b="0" i="1" smtClean="0">
                                        <a:latin typeface="Cambria Math" panose="02040503050406030204" pitchFamily="18" charset="0"/>
                                      </a:rPr>
                                      <m:t>24</m:t>
                                    </m:r>
                                  </m:sub>
                                  <m:sup>
                                    <m:r>
                                      <a:rPr lang="en-IN" sz="1050" b="0" i="1" smtClean="0">
                                        <a:latin typeface="Cambria Math" panose="02040503050406030204" pitchFamily="18" charset="0"/>
                                      </a:rPr>
                                      <m:t>53</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79</m:t>
                                    </m:r>
                                  </m:e>
                                  <m:sub>
                                    <m:r>
                                      <a:rPr lang="en-IN" sz="1050" b="0" i="1" smtClean="0">
                                        <a:latin typeface="Cambria Math" panose="02040503050406030204" pitchFamily="18" charset="0"/>
                                      </a:rPr>
                                      <m:t>34</m:t>
                                    </m:r>
                                  </m:sub>
                                  <m:sup>
                                    <m:r>
                                      <a:rPr lang="en-IN" sz="1050" b="0" i="1" smtClean="0">
                                        <a:latin typeface="Cambria Math" panose="02040503050406030204" pitchFamily="18" charset="0"/>
                                      </a:rPr>
                                      <m:t>45</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80</m:t>
                                    </m:r>
                                  </m:e>
                                  <m:sub>
                                    <m:r>
                                      <a:rPr lang="en-IN" sz="1050" b="0" i="1" smtClean="0">
                                        <a:latin typeface="Cambria Math" panose="02040503050406030204" pitchFamily="18" charset="0"/>
                                      </a:rPr>
                                      <m:t>44</m:t>
                                    </m:r>
                                  </m:sub>
                                  <m:sup>
                                    <m:r>
                                      <a:rPr lang="en-IN" sz="1050" b="0" i="1" smtClean="0">
                                        <a:latin typeface="Cambria Math" panose="02040503050406030204" pitchFamily="18" charset="0"/>
                                      </a:rPr>
                                      <m:t>36</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94</m:t>
                                    </m:r>
                                  </m:e>
                                  <m:sub>
                                    <m:r>
                                      <a:rPr lang="en-IN" sz="1050" b="0" i="1" smtClean="0">
                                        <a:latin typeface="Cambria Math" panose="02040503050406030204" pitchFamily="18" charset="0"/>
                                      </a:rPr>
                                      <m:t>72</m:t>
                                    </m:r>
                                  </m:sub>
                                  <m:sup>
                                    <m:r>
                                      <a:rPr lang="en-IN" sz="1050" b="0" i="1" smtClean="0">
                                        <a:latin typeface="Cambria Math" panose="02040503050406030204" pitchFamily="18" charset="0"/>
                                      </a:rPr>
                                      <m:t>22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102</m:t>
                                    </m:r>
                                  </m:e>
                                  <m:sub>
                                    <m:r>
                                      <a:rPr lang="en-IN" sz="1050" b="0" i="1" smtClean="0">
                                        <a:latin typeface="Cambria Math" panose="02040503050406030204" pitchFamily="18" charset="0"/>
                                      </a:rPr>
                                      <m:t>82</m:t>
                                    </m:r>
                                  </m:sub>
                                  <m:sup>
                                    <m:r>
                                      <a:rPr lang="en-IN" sz="1050" b="0" i="1" smtClean="0">
                                        <a:latin typeface="Cambria Math" panose="02040503050406030204" pitchFamily="18" charset="0"/>
                                      </a:rPr>
                                      <m:t>20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299987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105</m:t>
                                    </m:r>
                                  </m:e>
                                  <m:sub>
                                    <m:r>
                                      <a:rPr lang="en-IN" sz="1050" b="0" i="1" smtClean="0">
                                        <a:latin typeface="Cambria Math" panose="02040503050406030204" pitchFamily="18" charset="0"/>
                                      </a:rPr>
                                      <m:t>38</m:t>
                                    </m:r>
                                  </m:sub>
                                  <m:sup>
                                    <m:r>
                                      <a:rPr lang="en-IN" sz="1050" b="0" i="1" smtClean="0">
                                        <a:latin typeface="Cambria Math" panose="02040503050406030204" pitchFamily="18" charset="0"/>
                                      </a:rPr>
                                      <m:t>67</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86</m:t>
                                    </m:r>
                                  </m:e>
                                  <m:sub>
                                    <m:r>
                                      <a:rPr lang="en-IN" sz="1050" b="0" i="1" smtClean="0">
                                        <a:latin typeface="Cambria Math" panose="02040503050406030204" pitchFamily="18" charset="0"/>
                                      </a:rPr>
                                      <m:t>28</m:t>
                                    </m:r>
                                  </m:sub>
                                  <m:sup>
                                    <m:r>
                                      <a:rPr lang="en-IN" sz="1050" b="0" i="1" smtClean="0">
                                        <a:latin typeface="Cambria Math" panose="02040503050406030204" pitchFamily="18" charset="0"/>
                                      </a:rPr>
                                      <m:t>58</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88</m:t>
                                    </m:r>
                                  </m:e>
                                  <m:sub>
                                    <m:r>
                                      <a:rPr lang="en-IN" sz="1050" b="0" i="1" smtClean="0">
                                        <a:latin typeface="Cambria Math" panose="02040503050406030204" pitchFamily="18" charset="0"/>
                                      </a:rPr>
                                      <m:t>38</m:t>
                                    </m:r>
                                  </m:sub>
                                  <m:sup>
                                    <m:r>
                                      <a:rPr lang="en-IN" sz="1050" b="0" i="1" smtClean="0">
                                        <a:latin typeface="Cambria Math" panose="02040503050406030204" pitchFamily="18" charset="0"/>
                                      </a:rPr>
                                      <m:t>50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90</m:t>
                                    </m:r>
                                  </m:e>
                                  <m:sub>
                                    <m:r>
                                      <a:rPr lang="en-IN" sz="1050" b="0" i="1" smtClean="0">
                                        <a:latin typeface="Cambria Math" panose="02040503050406030204" pitchFamily="18" charset="0"/>
                                      </a:rPr>
                                      <m:t>48</m:t>
                                    </m:r>
                                  </m:sub>
                                  <m:sup>
                                    <m:r>
                                      <a:rPr lang="en-IN" sz="1050" b="0" i="1" smtClean="0">
                                        <a:latin typeface="Cambria Math" panose="02040503050406030204" pitchFamily="18" charset="0"/>
                                      </a:rPr>
                                      <m:t>42</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94</m:t>
                                    </m:r>
                                  </m:e>
                                  <m:sub>
                                    <m:r>
                                      <a:rPr lang="en-IN" sz="1050" b="0" i="1" smtClean="0">
                                        <a:latin typeface="Cambria Math" panose="02040503050406030204" pitchFamily="18" charset="0"/>
                                      </a:rPr>
                                      <m:t>58</m:t>
                                    </m:r>
                                  </m:sub>
                                  <m:sup>
                                    <m:r>
                                      <a:rPr lang="en-IN" sz="1050" b="0" i="1" smtClean="0">
                                        <a:latin typeface="Cambria Math" panose="02040503050406030204" pitchFamily="18" charset="0"/>
                                      </a:rPr>
                                      <m:t>36</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99</m:t>
                                    </m:r>
                                  </m:e>
                                  <m:sub>
                                    <m:r>
                                      <a:rPr lang="en-IN" sz="1050" b="0" i="1" smtClean="0">
                                        <a:latin typeface="Cambria Math" panose="02040503050406030204" pitchFamily="18" charset="0"/>
                                      </a:rPr>
                                      <m:t>68</m:t>
                                    </m:r>
                                  </m:sub>
                                  <m:sup>
                                    <m:r>
                                      <a:rPr lang="en-IN" sz="1050" b="0" i="1" smtClean="0">
                                        <a:latin typeface="Cambria Math" panose="02040503050406030204" pitchFamily="18" charset="0"/>
                                      </a:rPr>
                                      <m:t>31</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112</m:t>
                                    </m:r>
                                  </m:e>
                                  <m:sub>
                                    <m:r>
                                      <a:rPr lang="en-IN" sz="1050" b="0" i="1" smtClean="0">
                                        <a:latin typeface="Cambria Math" panose="02040503050406030204" pitchFamily="18" charset="0"/>
                                      </a:rPr>
                                      <m:t>82</m:t>
                                    </m:r>
                                  </m:sub>
                                  <m:sup>
                                    <m:r>
                                      <a:rPr lang="en-IN" sz="1050" b="0" i="1" smtClean="0">
                                        <a:latin typeface="Cambria Math" panose="02040503050406030204" pitchFamily="18" charset="0"/>
                                      </a:rPr>
                                      <m:t>30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675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102</m:t>
                                    </m:r>
                                  </m:e>
                                  <m:sub>
                                    <m:r>
                                      <a:rPr lang="en-IN" sz="1050" b="0" i="1" smtClean="0">
                                        <a:latin typeface="Cambria Math" panose="02040503050406030204" pitchFamily="18" charset="0"/>
                                      </a:rPr>
                                      <m:t>52</m:t>
                                    </m:r>
                                  </m:sub>
                                  <m:sup>
                                    <m:r>
                                      <a:rPr lang="en-IN" sz="1050" b="0" i="1" smtClean="0">
                                        <a:latin typeface="Cambria Math" panose="02040503050406030204" pitchFamily="18" charset="0"/>
                                      </a:rPr>
                                      <m:t>50</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106</m:t>
                                    </m:r>
                                  </m:e>
                                  <m:sub>
                                    <m:r>
                                      <a:rPr lang="en-IN" sz="1050" b="0" i="1" smtClean="0">
                                        <a:latin typeface="Cambria Math" panose="02040503050406030204" pitchFamily="18" charset="0"/>
                                      </a:rPr>
                                      <m:t>62</m:t>
                                    </m:r>
                                  </m:sub>
                                  <m:sup>
                                    <m:r>
                                      <a:rPr lang="en-IN" sz="1050" b="0" i="1" smtClean="0">
                                        <a:latin typeface="Cambria Math" panose="02040503050406030204" pitchFamily="18" charset="0"/>
                                      </a:rPr>
                                      <m:t>44</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IN" sz="1050" b="0" i="1" smtClean="0">
                                        <a:latin typeface="Cambria Math" panose="02040503050406030204" pitchFamily="18" charset="0"/>
                                      </a:rPr>
                                    </m:ctrlPr>
                                  </m:sSubSupPr>
                                  <m:e>
                                    <m:r>
                                      <a:rPr lang="en-IN" sz="1050" b="0" i="1" smtClean="0">
                                        <a:latin typeface="Cambria Math" panose="02040503050406030204" pitchFamily="18" charset="0"/>
                                      </a:rPr>
                                      <m:t>113</m:t>
                                    </m:r>
                                  </m:e>
                                  <m:sub>
                                    <m:r>
                                      <a:rPr lang="en-IN" sz="1050" b="0" i="1" smtClean="0">
                                        <a:latin typeface="Cambria Math" panose="02040503050406030204" pitchFamily="18" charset="0"/>
                                      </a:rPr>
                                      <m:t>72</m:t>
                                    </m:r>
                                  </m:sub>
                                  <m:sup>
                                    <m:r>
                                      <a:rPr lang="en-IN" sz="1050" b="0" i="1" smtClean="0">
                                        <a:latin typeface="Cambria Math" panose="02040503050406030204" pitchFamily="18" charset="0"/>
                                      </a:rPr>
                                      <m:t>41</m:t>
                                    </m:r>
                                  </m:sup>
                                </m:sSubSup>
                              </m:oMath>
                            </m:oMathPara>
                          </a14:m>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01601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07465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090148"/>
                      </a:ext>
                    </a:extLst>
                  </a:tr>
                </a:tbl>
              </a:graphicData>
            </a:graphic>
          </p:graphicFrame>
        </mc:Choice>
        <mc:Fallback>
          <p:graphicFrame>
            <p:nvGraphicFramePr>
              <p:cNvPr id="6" name="Table 4">
                <a:extLst>
                  <a:ext uri="{FF2B5EF4-FFF2-40B4-BE49-F238E27FC236}">
                    <a16:creationId xmlns:a16="http://schemas.microsoft.com/office/drawing/2014/main" id="{4E0BD63D-0169-A47A-4411-CEC97F98FA1E}"/>
                  </a:ext>
                </a:extLst>
              </p:cNvPr>
              <p:cNvGraphicFramePr>
                <a:graphicFrameLocks noGrp="1"/>
              </p:cNvGraphicFramePr>
              <p:nvPr>
                <p:extLst>
                  <p:ext uri="{D42A27DB-BD31-4B8C-83A1-F6EECF244321}">
                    <p14:modId xmlns:p14="http://schemas.microsoft.com/office/powerpoint/2010/main" val="1372272504"/>
                  </p:ext>
                </p:extLst>
              </p:nvPr>
            </p:nvGraphicFramePr>
            <p:xfrm>
              <a:off x="224852" y="1017800"/>
              <a:ext cx="3708000" cy="3708400"/>
            </p:xfrm>
            <a:graphic>
              <a:graphicData uri="http://schemas.openxmlformats.org/drawingml/2006/table">
                <a:tbl>
                  <a:tblPr bandRow="1"/>
                  <a:tblGrid>
                    <a:gridCol w="370800">
                      <a:extLst>
                        <a:ext uri="{9D8B030D-6E8A-4147-A177-3AD203B41FA5}">
                          <a16:colId xmlns:a16="http://schemas.microsoft.com/office/drawing/2014/main" val="2009620874"/>
                        </a:ext>
                      </a:extLst>
                    </a:gridCol>
                    <a:gridCol w="370800">
                      <a:extLst>
                        <a:ext uri="{9D8B030D-6E8A-4147-A177-3AD203B41FA5}">
                          <a16:colId xmlns:a16="http://schemas.microsoft.com/office/drawing/2014/main" val="3920102232"/>
                        </a:ext>
                      </a:extLst>
                    </a:gridCol>
                    <a:gridCol w="370800">
                      <a:extLst>
                        <a:ext uri="{9D8B030D-6E8A-4147-A177-3AD203B41FA5}">
                          <a16:colId xmlns:a16="http://schemas.microsoft.com/office/drawing/2014/main" val="402622803"/>
                        </a:ext>
                      </a:extLst>
                    </a:gridCol>
                    <a:gridCol w="370800">
                      <a:extLst>
                        <a:ext uri="{9D8B030D-6E8A-4147-A177-3AD203B41FA5}">
                          <a16:colId xmlns:a16="http://schemas.microsoft.com/office/drawing/2014/main" val="930354550"/>
                        </a:ext>
                      </a:extLst>
                    </a:gridCol>
                    <a:gridCol w="370800">
                      <a:extLst>
                        <a:ext uri="{9D8B030D-6E8A-4147-A177-3AD203B41FA5}">
                          <a16:colId xmlns:a16="http://schemas.microsoft.com/office/drawing/2014/main" val="901996109"/>
                        </a:ext>
                      </a:extLst>
                    </a:gridCol>
                    <a:gridCol w="370800">
                      <a:extLst>
                        <a:ext uri="{9D8B030D-6E8A-4147-A177-3AD203B41FA5}">
                          <a16:colId xmlns:a16="http://schemas.microsoft.com/office/drawing/2014/main" val="923762187"/>
                        </a:ext>
                      </a:extLst>
                    </a:gridCol>
                    <a:gridCol w="370800">
                      <a:extLst>
                        <a:ext uri="{9D8B030D-6E8A-4147-A177-3AD203B41FA5}">
                          <a16:colId xmlns:a16="http://schemas.microsoft.com/office/drawing/2014/main" val="1226225649"/>
                        </a:ext>
                      </a:extLst>
                    </a:gridCol>
                    <a:gridCol w="370800">
                      <a:extLst>
                        <a:ext uri="{9D8B030D-6E8A-4147-A177-3AD203B41FA5}">
                          <a16:colId xmlns:a16="http://schemas.microsoft.com/office/drawing/2014/main" val="2177547785"/>
                        </a:ext>
                      </a:extLst>
                    </a:gridCol>
                    <a:gridCol w="370800">
                      <a:extLst>
                        <a:ext uri="{9D8B030D-6E8A-4147-A177-3AD203B41FA5}">
                          <a16:colId xmlns:a16="http://schemas.microsoft.com/office/drawing/2014/main" val="2631995994"/>
                        </a:ext>
                      </a:extLst>
                    </a:gridCol>
                    <a:gridCol w="370800">
                      <a:extLst>
                        <a:ext uri="{9D8B030D-6E8A-4147-A177-3AD203B41FA5}">
                          <a16:colId xmlns:a16="http://schemas.microsoft.com/office/drawing/2014/main" val="1486270568"/>
                        </a:ext>
                      </a:extLst>
                    </a:gridCol>
                  </a:tblGrid>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01639" t="-1639" r="-803279" b="-9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1639" r="-703279" b="-9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1639" r="-603279" b="-9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1639" r="-503279" b="-9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01639" t="-1639" r="-403279" b="-9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601639" t="-1639" r="-303279" b="-9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71329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01639" t="-101639" r="-803279" b="-8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101639" r="-703279" b="-8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101639" r="-603279" b="-8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101639" r="-503279" b="-8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01639" t="-101639" r="-403279" b="-8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898225"/>
                      </a:ext>
                    </a:extLst>
                  </a:tr>
                  <a:tr h="370840">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639" t="-201639" r="-903279" b="-7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01639" t="-201639" r="-803279" b="-7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201639" r="-703279" b="-7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201639" r="-603279" b="-7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201639" r="-503279" b="-7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01639" t="-201639" r="-403279" b="-7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224166"/>
                      </a:ext>
                    </a:extLst>
                  </a:tr>
                  <a:tr h="370840">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639" t="-301639" r="-903279" b="-6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01639" t="-301639" r="-803279" b="-6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301639" r="-703279" b="-6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301639" r="-603279" b="-6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301639" r="-503279" b="-6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01639" t="-301639" r="-403279" b="-6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280650"/>
                      </a:ext>
                    </a:extLst>
                  </a:tr>
                  <a:tr h="370840">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1639" t="-401639" r="-903279" b="-5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401639" r="-703279" b="-5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401639" r="-603279" b="-5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401639" r="-503279" b="-5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01639" t="-401639" r="-403279" b="-5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701639" t="-401639" r="-203279" b="-5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9486335"/>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23D7"/>
                        </a:solid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501639" r="-603279" b="-4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501639" r="-503279" b="-4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01639" t="-501639" r="-403279" b="-4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701639" t="-501639" r="-203279" b="-4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801639" t="-501639" r="-103279" b="-4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2999873"/>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b="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201639" t="-601639" r="-70327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301639" t="-601639" r="-60327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401639" t="-601639" r="-50327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01639" t="-601639" r="-40327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601639" t="-601639" r="-30327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701639" t="-601639" r="-203279" b="-3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801639" t="-601639" r="-103279" b="-3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675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01639" t="-701639" r="-403279" b="-2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601639" t="-701639" r="-303279" b="-203279"/>
                          </a:stretch>
                        </a:blipFill>
                      </a:tcPr>
                    </a:tc>
                    <a:tc>
                      <a:txBody>
                        <a:body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701639" t="-701639" r="-203279" b="-203279"/>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01601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07465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endParaRPr lang="en-IN" sz="105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090148"/>
                      </a:ext>
                    </a:extLst>
                  </a:tr>
                </a:tbl>
              </a:graphicData>
            </a:graphic>
          </p:graphicFrame>
        </mc:Fallback>
      </mc:AlternateContent>
      <p:sp>
        <p:nvSpPr>
          <p:cNvPr id="10" name="Rectangle 9">
            <a:extLst>
              <a:ext uri="{FF2B5EF4-FFF2-40B4-BE49-F238E27FC236}">
                <a16:creationId xmlns:a16="http://schemas.microsoft.com/office/drawing/2014/main" id="{45C8B3D2-7035-E653-A98A-D3F4A3A1DB79}"/>
              </a:ext>
            </a:extLst>
          </p:cNvPr>
          <p:cNvSpPr/>
          <p:nvPr/>
        </p:nvSpPr>
        <p:spPr>
          <a:xfrm>
            <a:off x="3026791" y="2252877"/>
            <a:ext cx="371475" cy="352425"/>
          </a:xfrm>
          <a:prstGeom prst="rect">
            <a:avLst/>
          </a:prstGeom>
          <a:solidFill>
            <a:srgbClr val="ED7D31">
              <a:alpha val="50000"/>
            </a:srgbClr>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2AA3CE1-205B-5930-F3B5-8ACE981CF123}"/>
              </a:ext>
            </a:extLst>
          </p:cNvPr>
          <p:cNvSpPr/>
          <p:nvPr/>
        </p:nvSpPr>
        <p:spPr>
          <a:xfrm>
            <a:off x="693166" y="2605302"/>
            <a:ext cx="371475" cy="352425"/>
          </a:xfrm>
          <a:prstGeom prst="rect">
            <a:avLst/>
          </a:prstGeom>
          <a:solidFill>
            <a:srgbClr val="70AD47">
              <a:alpha val="5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727CF8E1-2E37-70AD-CA51-BC222565BF43}"/>
              </a:ext>
            </a:extLst>
          </p:cNvPr>
          <p:cNvSpPr txBox="1"/>
          <p:nvPr/>
        </p:nvSpPr>
        <p:spPr>
          <a:xfrm>
            <a:off x="4240305" y="2141256"/>
            <a:ext cx="4903695" cy="2031325"/>
          </a:xfrm>
          <a:prstGeom prst="rect">
            <a:avLst/>
          </a:prstGeom>
          <a:noFill/>
        </p:spPr>
        <p:txBody>
          <a:bodyPr wrap="square" rtlCol="0">
            <a:spAutoFit/>
          </a:bodyPr>
          <a:lstStyle/>
          <a:p>
            <a:pPr algn="just">
              <a:buClrTx/>
              <a:buFontTx/>
              <a:buNone/>
            </a:pPr>
            <a:r>
              <a:rPr lang="en-IN" sz="1800" kern="1200" dirty="0">
                <a:solidFill>
                  <a:prstClr val="black"/>
                </a:solidFill>
                <a:latin typeface="Calibri" panose="020F0502020204030204"/>
                <a:ea typeface="+mn-ea"/>
                <a:cs typeface="+mn-cs"/>
              </a:rPr>
              <a:t>After getting the destination from Unreal Engine Pawn Sensing component</a:t>
            </a:r>
          </a:p>
          <a:p>
            <a:pPr algn="just">
              <a:buClrTx/>
              <a:buFontTx/>
              <a:buNone/>
            </a:pPr>
            <a:r>
              <a:rPr lang="en-IN" sz="1800" kern="1200" dirty="0">
                <a:solidFill>
                  <a:prstClr val="black"/>
                </a:solidFill>
                <a:latin typeface="Calibri" panose="020F0502020204030204"/>
                <a:ea typeface="+mn-ea"/>
                <a:cs typeface="+mn-cs"/>
              </a:rPr>
              <a:t>First we will plot a grid in a game by plotting walkable and unwalkable nodes</a:t>
            </a:r>
          </a:p>
          <a:p>
            <a:pPr algn="just">
              <a:buClrTx/>
              <a:buFontTx/>
              <a:buNone/>
            </a:pPr>
            <a:endParaRPr lang="en-IN" sz="1800" kern="1200" dirty="0">
              <a:solidFill>
                <a:prstClr val="black"/>
              </a:solidFill>
              <a:latin typeface="Calibri" panose="020F0502020204030204"/>
              <a:ea typeface="+mn-ea"/>
              <a:cs typeface="+mn-cs"/>
            </a:endParaRPr>
          </a:p>
          <a:p>
            <a:pPr algn="just">
              <a:buClrTx/>
              <a:buFontTx/>
              <a:buNone/>
            </a:pPr>
            <a:r>
              <a:rPr lang="en-IN" sz="1800" kern="1200" dirty="0">
                <a:solidFill>
                  <a:prstClr val="black"/>
                </a:solidFill>
                <a:latin typeface="Calibri" panose="020F0502020204030204"/>
                <a:ea typeface="+mn-ea"/>
                <a:cs typeface="+mn-cs"/>
              </a:rPr>
              <a:t>And by using our CentA* algorithm we will derive a path for our AI to follow.</a:t>
            </a:r>
          </a:p>
        </p:txBody>
      </p:sp>
      <p:sp>
        <p:nvSpPr>
          <p:cNvPr id="20" name="Rectangle 19">
            <a:extLst>
              <a:ext uri="{FF2B5EF4-FFF2-40B4-BE49-F238E27FC236}">
                <a16:creationId xmlns:a16="http://schemas.microsoft.com/office/drawing/2014/main" id="{D77D2C76-5C43-DBED-BD02-DA0E4824571E}"/>
              </a:ext>
            </a:extLst>
          </p:cNvPr>
          <p:cNvSpPr/>
          <p:nvPr/>
        </p:nvSpPr>
        <p:spPr>
          <a:xfrm>
            <a:off x="4560511" y="498026"/>
            <a:ext cx="259978" cy="244105"/>
          </a:xfrm>
          <a:prstGeom prst="rect">
            <a:avLst/>
          </a:prstGeom>
          <a:solidFill>
            <a:srgbClr val="70AD47">
              <a:alpha val="5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CE984EB-1178-76F1-7924-6A69164DE0D7}"/>
              </a:ext>
            </a:extLst>
          </p:cNvPr>
          <p:cNvSpPr/>
          <p:nvPr/>
        </p:nvSpPr>
        <p:spPr>
          <a:xfrm>
            <a:off x="4560511" y="796120"/>
            <a:ext cx="259978" cy="244105"/>
          </a:xfrm>
          <a:prstGeom prst="rect">
            <a:avLst/>
          </a:prstGeom>
          <a:solidFill>
            <a:srgbClr val="ED7D31">
              <a:alpha val="50000"/>
            </a:srgbClr>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AAF36827-4868-FC60-453B-4AD8840A0165}"/>
              </a:ext>
            </a:extLst>
          </p:cNvPr>
          <p:cNvSpPr/>
          <p:nvPr/>
        </p:nvSpPr>
        <p:spPr>
          <a:xfrm>
            <a:off x="4560511" y="1336866"/>
            <a:ext cx="259978" cy="244105"/>
          </a:xfrm>
          <a:prstGeom prst="rect">
            <a:avLst/>
          </a:prstGeom>
          <a:solidFill>
            <a:srgbClr val="00B0F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A99FB1B-B2C9-829F-537B-F8B186B8B727}"/>
              </a:ext>
            </a:extLst>
          </p:cNvPr>
          <p:cNvSpPr/>
          <p:nvPr/>
        </p:nvSpPr>
        <p:spPr>
          <a:xfrm>
            <a:off x="4557989" y="1068255"/>
            <a:ext cx="259978" cy="244106"/>
          </a:xfrm>
          <a:prstGeom prst="rect">
            <a:avLst/>
          </a:prstGeom>
          <a:solidFill>
            <a:srgbClr val="FFFF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6106C11A-585C-3D21-B8A6-E3F382A2A56F}"/>
              </a:ext>
            </a:extLst>
          </p:cNvPr>
          <p:cNvSpPr txBox="1"/>
          <p:nvPr/>
        </p:nvSpPr>
        <p:spPr>
          <a:xfrm>
            <a:off x="4823011" y="444037"/>
            <a:ext cx="2840008" cy="1477328"/>
          </a:xfrm>
          <a:prstGeom prst="rect">
            <a:avLst/>
          </a:prstGeom>
          <a:noFill/>
        </p:spPr>
        <p:txBody>
          <a:bodyPr wrap="square" rtlCol="0">
            <a:spAutoFit/>
          </a:bodyPr>
          <a:lstStyle/>
          <a:p>
            <a:pPr>
              <a:buClrTx/>
              <a:buFontTx/>
              <a:buNone/>
            </a:pPr>
            <a:r>
              <a:rPr lang="en-IN" sz="1800" kern="1200" dirty="0">
                <a:solidFill>
                  <a:prstClr val="black"/>
                </a:solidFill>
                <a:latin typeface="Calibri" panose="020F0502020204030204"/>
                <a:ea typeface="+mn-ea"/>
                <a:cs typeface="+mn-cs"/>
              </a:rPr>
              <a:t>Starting node (which is AI)</a:t>
            </a:r>
          </a:p>
          <a:p>
            <a:pPr>
              <a:buClrTx/>
              <a:buFontTx/>
              <a:buNone/>
            </a:pPr>
            <a:r>
              <a:rPr lang="en-IN" sz="1800" kern="1200" dirty="0">
                <a:solidFill>
                  <a:prstClr val="black"/>
                </a:solidFill>
                <a:latin typeface="Calibri" panose="020F0502020204030204"/>
                <a:ea typeface="+mn-ea"/>
                <a:cs typeface="+mn-cs"/>
              </a:rPr>
              <a:t>Ending Node (our character)</a:t>
            </a:r>
          </a:p>
          <a:p>
            <a:pPr>
              <a:buClrTx/>
              <a:buFontTx/>
              <a:buNone/>
            </a:pPr>
            <a:r>
              <a:rPr lang="en-IN" sz="1800" kern="1200" dirty="0">
                <a:solidFill>
                  <a:prstClr val="black"/>
                </a:solidFill>
                <a:latin typeface="Calibri" panose="020F0502020204030204"/>
                <a:ea typeface="+mn-ea"/>
                <a:cs typeface="+mn-cs"/>
              </a:rPr>
              <a:t>Optimal start/end node</a:t>
            </a:r>
          </a:p>
          <a:p>
            <a:pPr>
              <a:buClrTx/>
              <a:buFontTx/>
              <a:buNone/>
            </a:pPr>
            <a:r>
              <a:rPr lang="en-IN" sz="1800" kern="1200" dirty="0">
                <a:solidFill>
                  <a:prstClr val="black"/>
                </a:solidFill>
                <a:latin typeface="Calibri" panose="020F0502020204030204"/>
                <a:ea typeface="+mn-ea"/>
                <a:cs typeface="+mn-cs"/>
              </a:rPr>
              <a:t>Derived path</a:t>
            </a:r>
          </a:p>
          <a:p>
            <a:pPr>
              <a:buClrTx/>
              <a:buFontTx/>
              <a:buNone/>
            </a:pPr>
            <a:r>
              <a:rPr lang="en-IN" sz="1800" kern="1200" dirty="0">
                <a:solidFill>
                  <a:prstClr val="black"/>
                </a:solidFill>
                <a:latin typeface="Calibri" panose="020F0502020204030204"/>
                <a:ea typeface="+mn-ea"/>
                <a:cs typeface="+mn-cs"/>
              </a:rPr>
              <a:t>Obstacles</a:t>
            </a:r>
          </a:p>
        </p:txBody>
      </p:sp>
      <p:sp>
        <p:nvSpPr>
          <p:cNvPr id="25" name="Rectangle 24">
            <a:extLst>
              <a:ext uri="{FF2B5EF4-FFF2-40B4-BE49-F238E27FC236}">
                <a16:creationId xmlns:a16="http://schemas.microsoft.com/office/drawing/2014/main" id="{7A6292DB-32F8-0AC3-2385-621926141CF7}"/>
              </a:ext>
            </a:extLst>
          </p:cNvPr>
          <p:cNvSpPr/>
          <p:nvPr/>
        </p:nvSpPr>
        <p:spPr>
          <a:xfrm>
            <a:off x="4557989" y="1655381"/>
            <a:ext cx="259978" cy="222231"/>
          </a:xfrm>
          <a:prstGeom prst="rect">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087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 Analysis</a:t>
            </a:r>
            <a:endParaRPr/>
          </a:p>
        </p:txBody>
      </p:sp>
      <p:sp>
        <p:nvSpPr>
          <p:cNvPr id="208" name="Google Shape;208;p32"/>
          <p:cNvSpPr txBox="1"/>
          <p:nvPr/>
        </p:nvSpPr>
        <p:spPr>
          <a:xfrm>
            <a:off x="311700" y="4304225"/>
            <a:ext cx="135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Question</a:t>
            </a:r>
            <a:endParaRPr>
              <a:latin typeface="Roboto"/>
              <a:ea typeface="Roboto"/>
              <a:cs typeface="Roboto"/>
              <a:sym typeface="Roboto"/>
            </a:endParaRPr>
          </a:p>
        </p:txBody>
      </p:sp>
      <p:sp>
        <p:nvSpPr>
          <p:cNvPr id="209" name="Google Shape;209;p32"/>
          <p:cNvSpPr txBox="1"/>
          <p:nvPr/>
        </p:nvSpPr>
        <p:spPr>
          <a:xfrm>
            <a:off x="4694550" y="4304225"/>
            <a:ext cx="434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Results of Scenario 1</a:t>
            </a:r>
            <a:endParaRPr>
              <a:latin typeface="Roboto"/>
              <a:ea typeface="Roboto"/>
              <a:cs typeface="Roboto"/>
              <a:sym typeface="Roboto"/>
            </a:endParaRPr>
          </a:p>
        </p:txBody>
      </p:sp>
      <p:sp>
        <p:nvSpPr>
          <p:cNvPr id="210" name="Google Shape;210;p32"/>
          <p:cNvSpPr txBox="1"/>
          <p:nvPr/>
        </p:nvSpPr>
        <p:spPr>
          <a:xfrm>
            <a:off x="228925" y="968925"/>
            <a:ext cx="279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Scenario 1</a:t>
            </a:r>
            <a:endParaRPr>
              <a:latin typeface="Roboto"/>
              <a:ea typeface="Roboto"/>
              <a:cs typeface="Roboto"/>
              <a:sym typeface="Roboto"/>
            </a:endParaRPr>
          </a:p>
        </p:txBody>
      </p:sp>
      <p:pic>
        <p:nvPicPr>
          <p:cNvPr id="211" name="Google Shape;211;p32"/>
          <p:cNvPicPr preferRelativeResize="0"/>
          <p:nvPr/>
        </p:nvPicPr>
        <p:blipFill>
          <a:blip r:embed="rId3">
            <a:alphaModFix/>
          </a:blip>
          <a:stretch>
            <a:fillRect/>
          </a:stretch>
        </p:blipFill>
        <p:spPr>
          <a:xfrm>
            <a:off x="140200" y="2183100"/>
            <a:ext cx="1892062" cy="1929529"/>
          </a:xfrm>
          <a:prstGeom prst="rect">
            <a:avLst/>
          </a:prstGeom>
          <a:noFill/>
          <a:ln>
            <a:noFill/>
          </a:ln>
        </p:spPr>
      </p:pic>
      <p:graphicFrame>
        <p:nvGraphicFramePr>
          <p:cNvPr id="212" name="Google Shape;212;p32"/>
          <p:cNvGraphicFramePr/>
          <p:nvPr/>
        </p:nvGraphicFramePr>
        <p:xfrm>
          <a:off x="2227300" y="1690625"/>
          <a:ext cx="3330750" cy="2448000"/>
        </p:xfrm>
        <a:graphic>
          <a:graphicData uri="http://schemas.openxmlformats.org/drawingml/2006/table">
            <a:tbl>
              <a:tblPr>
                <a:noFill/>
                <a:tableStyleId>{F57FA550-50C0-4B63-96A7-7AD2D0C35985}</a:tableStyleId>
              </a:tblPr>
              <a:tblGrid>
                <a:gridCol w="691075">
                  <a:extLst>
                    <a:ext uri="{9D8B030D-6E8A-4147-A177-3AD203B41FA5}">
                      <a16:colId xmlns:a16="http://schemas.microsoft.com/office/drawing/2014/main" val="20000"/>
                    </a:ext>
                  </a:extLst>
                </a:gridCol>
                <a:gridCol w="485600">
                  <a:extLst>
                    <a:ext uri="{9D8B030D-6E8A-4147-A177-3AD203B41FA5}">
                      <a16:colId xmlns:a16="http://schemas.microsoft.com/office/drawing/2014/main" val="20001"/>
                    </a:ext>
                  </a:extLst>
                </a:gridCol>
                <a:gridCol w="560325">
                  <a:extLst>
                    <a:ext uri="{9D8B030D-6E8A-4147-A177-3AD203B41FA5}">
                      <a16:colId xmlns:a16="http://schemas.microsoft.com/office/drawing/2014/main" val="20002"/>
                    </a:ext>
                  </a:extLst>
                </a:gridCol>
                <a:gridCol w="722150">
                  <a:extLst>
                    <a:ext uri="{9D8B030D-6E8A-4147-A177-3AD203B41FA5}">
                      <a16:colId xmlns:a16="http://schemas.microsoft.com/office/drawing/2014/main" val="20003"/>
                    </a:ext>
                  </a:extLst>
                </a:gridCol>
                <a:gridCol w="871600">
                  <a:extLst>
                    <a:ext uri="{9D8B030D-6E8A-4147-A177-3AD203B41FA5}">
                      <a16:colId xmlns:a16="http://schemas.microsoft.com/office/drawing/2014/main" val="20004"/>
                    </a:ext>
                  </a:extLst>
                </a:gridCol>
              </a:tblGrid>
              <a:tr h="778925">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Component</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Cent A*</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A* Algorithm</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Dijkstra Algorithm</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Greedy BFS Algorithm</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65900">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Path Length</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48</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62</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62</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62</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96925">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Time</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2.4</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3.72</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3.72</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3.72</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06250">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Computed Blocks</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33</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36</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43</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18</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 name="Picture 2">
            <a:extLst>
              <a:ext uri="{FF2B5EF4-FFF2-40B4-BE49-F238E27FC236}">
                <a16:creationId xmlns:a16="http://schemas.microsoft.com/office/drawing/2014/main" id="{1E9BF41A-FA96-B249-F809-CCA74097AEC1}"/>
              </a:ext>
            </a:extLst>
          </p:cNvPr>
          <p:cNvPicPr>
            <a:picLocks noChangeAspect="1"/>
          </p:cNvPicPr>
          <p:nvPr/>
        </p:nvPicPr>
        <p:blipFill>
          <a:blip r:embed="rId4"/>
          <a:stretch>
            <a:fillRect/>
          </a:stretch>
        </p:blipFill>
        <p:spPr>
          <a:xfrm>
            <a:off x="5575858" y="2287983"/>
            <a:ext cx="3568142" cy="18532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 Analysis</a:t>
            </a:r>
            <a:endParaRPr/>
          </a:p>
        </p:txBody>
      </p:sp>
      <p:pic>
        <p:nvPicPr>
          <p:cNvPr id="197" name="Google Shape;197;p31"/>
          <p:cNvPicPr preferRelativeResize="0"/>
          <p:nvPr/>
        </p:nvPicPr>
        <p:blipFill rotWithShape="1">
          <a:blip r:embed="rId3">
            <a:alphaModFix/>
          </a:blip>
          <a:srcRect t="2590" b="-2590"/>
          <a:stretch/>
        </p:blipFill>
        <p:spPr>
          <a:xfrm>
            <a:off x="62125" y="2075750"/>
            <a:ext cx="2047075" cy="2098250"/>
          </a:xfrm>
          <a:prstGeom prst="rect">
            <a:avLst/>
          </a:prstGeom>
          <a:noFill/>
          <a:ln>
            <a:noFill/>
          </a:ln>
        </p:spPr>
      </p:pic>
      <p:sp>
        <p:nvSpPr>
          <p:cNvPr id="199" name="Google Shape;199;p31"/>
          <p:cNvSpPr txBox="1"/>
          <p:nvPr/>
        </p:nvSpPr>
        <p:spPr>
          <a:xfrm>
            <a:off x="311700" y="4304225"/>
            <a:ext cx="135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Question</a:t>
            </a:r>
            <a:endParaRPr>
              <a:latin typeface="Roboto"/>
              <a:ea typeface="Roboto"/>
              <a:cs typeface="Roboto"/>
              <a:sym typeface="Roboto"/>
            </a:endParaRPr>
          </a:p>
        </p:txBody>
      </p:sp>
      <p:graphicFrame>
        <p:nvGraphicFramePr>
          <p:cNvPr id="200" name="Google Shape;200;p31"/>
          <p:cNvGraphicFramePr/>
          <p:nvPr/>
        </p:nvGraphicFramePr>
        <p:xfrm>
          <a:off x="2196863" y="1688150"/>
          <a:ext cx="3548400" cy="2263059"/>
        </p:xfrm>
        <a:graphic>
          <a:graphicData uri="http://schemas.openxmlformats.org/drawingml/2006/table">
            <a:tbl>
              <a:tblPr>
                <a:noFill/>
                <a:tableStyleId>{F57FA550-50C0-4B63-96A7-7AD2D0C35985}</a:tableStyleId>
              </a:tblPr>
              <a:tblGrid>
                <a:gridCol w="700850">
                  <a:extLst>
                    <a:ext uri="{9D8B030D-6E8A-4147-A177-3AD203B41FA5}">
                      <a16:colId xmlns:a16="http://schemas.microsoft.com/office/drawing/2014/main" val="20000"/>
                    </a:ext>
                  </a:extLst>
                </a:gridCol>
                <a:gridCol w="700850">
                  <a:extLst>
                    <a:ext uri="{9D8B030D-6E8A-4147-A177-3AD203B41FA5}">
                      <a16:colId xmlns:a16="http://schemas.microsoft.com/office/drawing/2014/main" val="20001"/>
                    </a:ext>
                  </a:extLst>
                </a:gridCol>
                <a:gridCol w="557375">
                  <a:extLst>
                    <a:ext uri="{9D8B030D-6E8A-4147-A177-3AD203B41FA5}">
                      <a16:colId xmlns:a16="http://schemas.microsoft.com/office/drawing/2014/main" val="20002"/>
                    </a:ext>
                  </a:extLst>
                </a:gridCol>
                <a:gridCol w="733950">
                  <a:extLst>
                    <a:ext uri="{9D8B030D-6E8A-4147-A177-3AD203B41FA5}">
                      <a16:colId xmlns:a16="http://schemas.microsoft.com/office/drawing/2014/main" val="20003"/>
                    </a:ext>
                  </a:extLst>
                </a:gridCol>
                <a:gridCol w="855375">
                  <a:extLst>
                    <a:ext uri="{9D8B030D-6E8A-4147-A177-3AD203B41FA5}">
                      <a16:colId xmlns:a16="http://schemas.microsoft.com/office/drawing/2014/main" val="20004"/>
                    </a:ext>
                  </a:extLst>
                </a:gridCol>
              </a:tblGrid>
              <a:tr h="611675">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Component</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Cent A*</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A* Algorithm</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Dijkstra Algorithm</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Greedy BFS Algorithm</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37450">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Path Length</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82</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96</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96</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126</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37450">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Time</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7.11</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8.64</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8.64</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13.86</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11675">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Computed Blocks</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44</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55</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85</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 sz="1000">
                          <a:latin typeface="Times New Roman"/>
                          <a:ea typeface="Times New Roman"/>
                          <a:cs typeface="Times New Roman"/>
                          <a:sym typeface="Times New Roman"/>
                        </a:rPr>
                        <a:t>32</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01" name="Google Shape;201;p31"/>
          <p:cNvSpPr txBox="1"/>
          <p:nvPr/>
        </p:nvSpPr>
        <p:spPr>
          <a:xfrm>
            <a:off x="4694550" y="4304225"/>
            <a:ext cx="434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Results of Scenario 2</a:t>
            </a:r>
            <a:endParaRPr>
              <a:latin typeface="Roboto"/>
              <a:ea typeface="Roboto"/>
              <a:cs typeface="Roboto"/>
              <a:sym typeface="Roboto"/>
            </a:endParaRPr>
          </a:p>
        </p:txBody>
      </p:sp>
      <p:sp>
        <p:nvSpPr>
          <p:cNvPr id="202" name="Google Shape;202;p31"/>
          <p:cNvSpPr txBox="1"/>
          <p:nvPr/>
        </p:nvSpPr>
        <p:spPr>
          <a:xfrm>
            <a:off x="228925" y="968925"/>
            <a:ext cx="279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Scenario 2</a:t>
            </a:r>
            <a:endParaRPr>
              <a:latin typeface="Roboto"/>
              <a:ea typeface="Roboto"/>
              <a:cs typeface="Roboto"/>
              <a:sym typeface="Roboto"/>
            </a:endParaRPr>
          </a:p>
        </p:txBody>
      </p:sp>
      <p:pic>
        <p:nvPicPr>
          <p:cNvPr id="3" name="Picture 2">
            <a:extLst>
              <a:ext uri="{FF2B5EF4-FFF2-40B4-BE49-F238E27FC236}">
                <a16:creationId xmlns:a16="http://schemas.microsoft.com/office/drawing/2014/main" id="{F111FAF7-6B34-166B-50D6-1E60A1844EA1}"/>
              </a:ext>
            </a:extLst>
          </p:cNvPr>
          <p:cNvPicPr>
            <a:picLocks noChangeAspect="1"/>
          </p:cNvPicPr>
          <p:nvPr/>
        </p:nvPicPr>
        <p:blipFill>
          <a:blip r:embed="rId4"/>
          <a:stretch>
            <a:fillRect/>
          </a:stretch>
        </p:blipFill>
        <p:spPr>
          <a:xfrm>
            <a:off x="5816010" y="1954415"/>
            <a:ext cx="3327990" cy="19967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311700" y="3338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 Analysis</a:t>
            </a:r>
            <a:endParaRPr/>
          </a:p>
        </p:txBody>
      </p:sp>
      <p:sp>
        <p:nvSpPr>
          <p:cNvPr id="219" name="Google Shape;219;p33"/>
          <p:cNvSpPr txBox="1"/>
          <p:nvPr/>
        </p:nvSpPr>
        <p:spPr>
          <a:xfrm>
            <a:off x="311700" y="4304225"/>
            <a:ext cx="135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Question</a:t>
            </a:r>
            <a:endParaRPr>
              <a:latin typeface="Roboto"/>
              <a:ea typeface="Roboto"/>
              <a:cs typeface="Roboto"/>
              <a:sym typeface="Roboto"/>
            </a:endParaRPr>
          </a:p>
        </p:txBody>
      </p:sp>
      <p:sp>
        <p:nvSpPr>
          <p:cNvPr id="220" name="Google Shape;220;p33"/>
          <p:cNvSpPr txBox="1"/>
          <p:nvPr/>
        </p:nvSpPr>
        <p:spPr>
          <a:xfrm>
            <a:off x="4572000" y="4304225"/>
            <a:ext cx="434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Results of Scenario 3</a:t>
            </a:r>
            <a:endParaRPr>
              <a:latin typeface="Roboto"/>
              <a:ea typeface="Roboto"/>
              <a:cs typeface="Roboto"/>
              <a:sym typeface="Roboto"/>
            </a:endParaRPr>
          </a:p>
        </p:txBody>
      </p:sp>
      <p:sp>
        <p:nvSpPr>
          <p:cNvPr id="221" name="Google Shape;221;p33"/>
          <p:cNvSpPr txBox="1"/>
          <p:nvPr/>
        </p:nvSpPr>
        <p:spPr>
          <a:xfrm>
            <a:off x="228925" y="968925"/>
            <a:ext cx="279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Scenario 3</a:t>
            </a:r>
            <a:endParaRPr>
              <a:latin typeface="Roboto"/>
              <a:ea typeface="Roboto"/>
              <a:cs typeface="Roboto"/>
              <a:sym typeface="Roboto"/>
            </a:endParaRPr>
          </a:p>
        </p:txBody>
      </p:sp>
      <p:pic>
        <p:nvPicPr>
          <p:cNvPr id="222" name="Google Shape;222;p33"/>
          <p:cNvPicPr preferRelativeResize="0"/>
          <p:nvPr/>
        </p:nvPicPr>
        <p:blipFill>
          <a:blip r:embed="rId3">
            <a:alphaModFix/>
          </a:blip>
          <a:stretch>
            <a:fillRect/>
          </a:stretch>
        </p:blipFill>
        <p:spPr>
          <a:xfrm>
            <a:off x="144996" y="2255324"/>
            <a:ext cx="2102978" cy="2048900"/>
          </a:xfrm>
          <a:prstGeom prst="rect">
            <a:avLst/>
          </a:prstGeom>
          <a:noFill/>
          <a:ln>
            <a:noFill/>
          </a:ln>
        </p:spPr>
      </p:pic>
      <p:graphicFrame>
        <p:nvGraphicFramePr>
          <p:cNvPr id="223" name="Google Shape;223;p33"/>
          <p:cNvGraphicFramePr/>
          <p:nvPr/>
        </p:nvGraphicFramePr>
        <p:xfrm>
          <a:off x="2315363" y="1715250"/>
          <a:ext cx="3382675" cy="2524600"/>
        </p:xfrm>
        <a:graphic>
          <a:graphicData uri="http://schemas.openxmlformats.org/drawingml/2006/table">
            <a:tbl>
              <a:tblPr>
                <a:noFill/>
                <a:tableStyleId>{F57FA550-50C0-4B63-96A7-7AD2D0C35985}</a:tableStyleId>
              </a:tblPr>
              <a:tblGrid>
                <a:gridCol w="701825">
                  <a:extLst>
                    <a:ext uri="{9D8B030D-6E8A-4147-A177-3AD203B41FA5}">
                      <a16:colId xmlns:a16="http://schemas.microsoft.com/office/drawing/2014/main" val="20000"/>
                    </a:ext>
                  </a:extLst>
                </a:gridCol>
                <a:gridCol w="493175">
                  <a:extLst>
                    <a:ext uri="{9D8B030D-6E8A-4147-A177-3AD203B41FA5}">
                      <a16:colId xmlns:a16="http://schemas.microsoft.com/office/drawing/2014/main" val="20001"/>
                    </a:ext>
                  </a:extLst>
                </a:gridCol>
                <a:gridCol w="569025">
                  <a:extLst>
                    <a:ext uri="{9D8B030D-6E8A-4147-A177-3AD203B41FA5}">
                      <a16:colId xmlns:a16="http://schemas.microsoft.com/office/drawing/2014/main" val="20002"/>
                    </a:ext>
                  </a:extLst>
                </a:gridCol>
                <a:gridCol w="733475">
                  <a:extLst>
                    <a:ext uri="{9D8B030D-6E8A-4147-A177-3AD203B41FA5}">
                      <a16:colId xmlns:a16="http://schemas.microsoft.com/office/drawing/2014/main" val="20003"/>
                    </a:ext>
                  </a:extLst>
                </a:gridCol>
                <a:gridCol w="885175">
                  <a:extLst>
                    <a:ext uri="{9D8B030D-6E8A-4147-A177-3AD203B41FA5}">
                      <a16:colId xmlns:a16="http://schemas.microsoft.com/office/drawing/2014/main" val="20004"/>
                    </a:ext>
                  </a:extLst>
                </a:gridCol>
              </a:tblGrid>
              <a:tr h="810925">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Component</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Cent A*</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A* Algorithm</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Dijkstra Algorithm</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Greedy BFS Algorithm</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31150">
                <a:tc>
                  <a:txBody>
                    <a:bodyPr/>
                    <a:lstStyle/>
                    <a:p>
                      <a:pPr marL="0" lvl="0" indent="0" algn="just" rtl="0">
                        <a:lnSpc>
                          <a:spcPct val="115000"/>
                        </a:lnSpc>
                        <a:spcBef>
                          <a:spcPts val="0"/>
                        </a:spcBef>
                        <a:spcAft>
                          <a:spcPts val="600"/>
                        </a:spcAft>
                        <a:buNone/>
                      </a:pPr>
                      <a:r>
                        <a:rPr lang="en" sz="1000" dirty="0">
                          <a:latin typeface="Times New Roman"/>
                          <a:ea typeface="Times New Roman"/>
                          <a:cs typeface="Times New Roman"/>
                          <a:sym typeface="Times New Roman"/>
                        </a:rPr>
                        <a:t>Path Length</a:t>
                      </a:r>
                      <a:endParaRPr sz="1000" dirty="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142</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116</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116</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142</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1375">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Time</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19.88</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12.76</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12.76</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19.88</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31150">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Computed Blocks</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39</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33</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a:latin typeface="Times New Roman"/>
                          <a:ea typeface="Times New Roman"/>
                          <a:cs typeface="Times New Roman"/>
                          <a:sym typeface="Times New Roman"/>
                        </a:rPr>
                        <a:t>72</a:t>
                      </a:r>
                      <a:endParaRPr sz="10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600"/>
                        </a:spcAft>
                        <a:buNone/>
                      </a:pPr>
                      <a:r>
                        <a:rPr lang="en" sz="1000" dirty="0">
                          <a:latin typeface="Times New Roman"/>
                          <a:ea typeface="Times New Roman"/>
                          <a:cs typeface="Times New Roman"/>
                          <a:sym typeface="Times New Roman"/>
                        </a:rPr>
                        <a:t>33</a:t>
                      </a:r>
                      <a:endParaRPr sz="1000" dirty="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 name="Picture 3">
            <a:extLst>
              <a:ext uri="{FF2B5EF4-FFF2-40B4-BE49-F238E27FC236}">
                <a16:creationId xmlns:a16="http://schemas.microsoft.com/office/drawing/2014/main" id="{A50D89AA-9852-13F2-5107-AEE1C5B377EB}"/>
              </a:ext>
            </a:extLst>
          </p:cNvPr>
          <p:cNvPicPr>
            <a:picLocks noChangeAspect="1"/>
          </p:cNvPicPr>
          <p:nvPr/>
        </p:nvPicPr>
        <p:blipFill>
          <a:blip r:embed="rId4"/>
          <a:stretch>
            <a:fillRect/>
          </a:stretch>
        </p:blipFill>
        <p:spPr>
          <a:xfrm>
            <a:off x="5761325" y="2494648"/>
            <a:ext cx="3382675" cy="17452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5" name="Rectangle 4">
            <a:extLst>
              <a:ext uri="{FF2B5EF4-FFF2-40B4-BE49-F238E27FC236}">
                <a16:creationId xmlns:a16="http://schemas.microsoft.com/office/drawing/2014/main" id="{DDEF4C24-0491-D61E-C695-7D6A81D877AD}"/>
              </a:ext>
            </a:extLst>
          </p:cNvPr>
          <p:cNvSpPr/>
          <p:nvPr/>
        </p:nvSpPr>
        <p:spPr>
          <a:xfrm>
            <a:off x="5093494" y="3325600"/>
            <a:ext cx="4050506" cy="1600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Google Shape;229;p3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 Analysis</a:t>
            </a:r>
            <a:endParaRPr/>
          </a:p>
        </p:txBody>
      </p:sp>
      <p:sp>
        <p:nvSpPr>
          <p:cNvPr id="230" name="Google Shape;230;p34"/>
          <p:cNvSpPr txBox="1"/>
          <p:nvPr/>
        </p:nvSpPr>
        <p:spPr>
          <a:xfrm>
            <a:off x="311700" y="1076100"/>
            <a:ext cx="7252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Roboto"/>
                <a:ea typeface="Roboto"/>
                <a:cs typeface="Roboto"/>
                <a:sym typeface="Roboto"/>
              </a:rPr>
              <a:t>Comparative study of all Scenarios</a:t>
            </a:r>
            <a:endParaRPr sz="1500">
              <a:latin typeface="Roboto"/>
              <a:ea typeface="Roboto"/>
              <a:cs typeface="Roboto"/>
              <a:sym typeface="Roboto"/>
            </a:endParaRPr>
          </a:p>
        </p:txBody>
      </p:sp>
      <p:pic>
        <p:nvPicPr>
          <p:cNvPr id="3" name="Picture 2">
            <a:extLst>
              <a:ext uri="{FF2B5EF4-FFF2-40B4-BE49-F238E27FC236}">
                <a16:creationId xmlns:a16="http://schemas.microsoft.com/office/drawing/2014/main" id="{BE9764D1-E4DA-B161-E14F-CA2FAD002F4E}"/>
              </a:ext>
            </a:extLst>
          </p:cNvPr>
          <p:cNvPicPr>
            <a:picLocks noChangeAspect="1"/>
          </p:cNvPicPr>
          <p:nvPr/>
        </p:nvPicPr>
        <p:blipFill>
          <a:blip r:embed="rId3"/>
          <a:stretch>
            <a:fillRect/>
          </a:stretch>
        </p:blipFill>
        <p:spPr>
          <a:xfrm>
            <a:off x="1093759" y="1017800"/>
            <a:ext cx="6956481" cy="4086625"/>
          </a:xfrm>
          <a:prstGeom prst="rect">
            <a:avLst/>
          </a:prstGeom>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605</Words>
  <Application>Microsoft Office PowerPoint</Application>
  <PresentationFormat>On-screen Show (16:9)</PresentationFormat>
  <Paragraphs>309</Paragraphs>
  <Slides>10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Cambria Math</vt:lpstr>
      <vt:lpstr>Roboto</vt:lpstr>
      <vt:lpstr>Times New Roman</vt:lpstr>
      <vt:lpstr>Geometric</vt:lpstr>
      <vt:lpstr>Experimental Results</vt:lpstr>
      <vt:lpstr>Path by Dijkstra’s Algorithm</vt:lpstr>
      <vt:lpstr>Path by greedy best-first search </vt:lpstr>
      <vt:lpstr>Path from A* Algorithm</vt:lpstr>
      <vt:lpstr>CentA* Algorithm Path</vt:lpstr>
      <vt:lpstr>Result Analysis</vt:lpstr>
      <vt:lpstr>Result Analysis</vt:lpstr>
      <vt:lpstr>Result Analysis</vt:lpstr>
      <vt:lpstr>Result 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 Planning of Non Playable Characters in an AI Based Environment Using Cent A* Algorithm.</dc:title>
  <cp:lastModifiedBy>Vinit Mehra</cp:lastModifiedBy>
  <cp:revision>10</cp:revision>
  <dcterms:modified xsi:type="dcterms:W3CDTF">2023-12-15T14:26:20Z</dcterms:modified>
</cp:coreProperties>
</file>